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6000" y="3200400"/>
            <a:ext cx="100584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0" y="4724400"/>
            <a:ext cx="9144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691B6-CBD3-47AE-8EAD-3D0B7F63D036}" type="datetimeFigureOut">
              <a:rPr lang="en-US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1/8/2018</a:t>
            </a:fld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775F9-B607-4EAA-A936-B535F832C292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198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685800"/>
            <a:ext cx="9652000" cy="38862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691B6-CBD3-47AE-8EAD-3D0B7F63D036}" type="datetimeFigureOut">
              <a:rPr lang="en-US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1/8/2018</a:t>
            </a:fld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775F9-B607-4EAA-A936-B535F832C292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585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6000" y="685802"/>
            <a:ext cx="2438400" cy="5410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685801"/>
            <a:ext cx="7620000" cy="48768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691B6-CBD3-47AE-8EAD-3D0B7F63D036}" type="datetimeFigureOut">
              <a:rPr lang="en-US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1/8/2018</a:t>
            </a:fld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775F9-B607-4EAA-A936-B535F832C292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833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691B6-CBD3-47AE-8EAD-3D0B7F63D036}" type="datetimeFigureOut">
              <a:rPr lang="en-US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1/8/2018</a:t>
            </a:fld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775F9-B607-4EAA-A936-B535F832C292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226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276600"/>
            <a:ext cx="100584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4953000"/>
            <a:ext cx="9144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691B6-CBD3-47AE-8EAD-3D0B7F63D036}" type="datetimeFigureOut">
              <a:rPr lang="en-US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1/8/2018</a:t>
            </a:fld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775F9-B607-4EAA-A936-B535F832C292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907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691B6-CBD3-47AE-8EAD-3D0B7F63D036}" type="datetimeFigureOut">
              <a:rPr lang="en-US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1/8/2018</a:t>
            </a:fld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775F9-B607-4EAA-A936-B535F832C292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615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1936" y="609600"/>
            <a:ext cx="48768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19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6" y="609600"/>
            <a:ext cx="48768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691B6-CBD3-47AE-8EAD-3D0B7F63D036}" type="datetimeFigureOut">
              <a:rPr lang="en-US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1/8/2018</a:t>
            </a:fld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775F9-B607-4EAA-A936-B535F832C292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011936" y="1249362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193536" y="1249362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0850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691B6-CBD3-47AE-8EAD-3D0B7F63D036}" type="datetimeFigureOut">
              <a:rPr lang="en-US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1/8/2018</a:t>
            </a:fld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775F9-B607-4EAA-A936-B535F832C292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443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691B6-CBD3-47AE-8EAD-3D0B7F63D036}" type="datetimeFigureOut">
              <a:rPr lang="en-US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1/8/2018</a:t>
            </a:fld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775F9-B607-4EAA-A936-B535F832C292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112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7821" y="457201"/>
            <a:ext cx="6126579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2" y="457200"/>
            <a:ext cx="3564876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691B6-CBD3-47AE-8EAD-3D0B7F63D036}" type="datetimeFigureOut">
              <a:rPr lang="en-US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1/8/2018</a:t>
            </a:fld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775F9-B607-4EAA-A936-B535F832C292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2871259" y="2514336"/>
            <a:ext cx="3810000" cy="2117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1044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936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320" y="457200"/>
            <a:ext cx="100584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3856" y="3505200"/>
            <a:ext cx="98552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691B6-CBD3-47AE-8EAD-3D0B7F63D036}" type="datetimeFigureOut">
              <a:rPr lang="en-US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1/8/2018</a:t>
            </a:fld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775F9-B607-4EAA-A936-B535F832C292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071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24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685800"/>
            <a:ext cx="100584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1200" y="620877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CD1691B6-CBD3-47AE-8EAD-3D0B7F63D036}" type="datetimeFigureOut">
              <a:rPr lang="en-US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1/8/2018</a:t>
            </a:fld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5999" y="6208777"/>
            <a:ext cx="64984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US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5687569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16C775F9-B607-4EAA-A936-B535F832C292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0"/>
            <a:ext cx="100584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187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3200400"/>
            <a:ext cx="7543800" cy="914400"/>
          </a:xfrm>
        </p:spPr>
        <p:txBody>
          <a:bodyPr/>
          <a:lstStyle/>
          <a:p>
            <a:r>
              <a:rPr lang="en-US" sz="5500" dirty="0"/>
              <a:t>Chapter </a:t>
            </a:r>
            <a:r>
              <a:rPr lang="en-US" sz="5500" dirty="0" smtClean="0"/>
              <a:t>27</a:t>
            </a:r>
            <a:endParaRPr lang="en-US" sz="55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4495800"/>
            <a:ext cx="6858000" cy="1219200"/>
          </a:xfrm>
        </p:spPr>
        <p:txBody>
          <a:bodyPr/>
          <a:lstStyle/>
          <a:p>
            <a:r>
              <a:rPr lang="en-US" dirty="0" smtClean="0"/>
              <a:t>World War I and the Russian Revolution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51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2: World War 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33622" y="947352"/>
            <a:ext cx="4876800" cy="4044777"/>
          </a:xfrm>
        </p:spPr>
        <p:txBody>
          <a:bodyPr>
            <a:normAutofit/>
          </a:bodyPr>
          <a:lstStyle/>
          <a:p>
            <a:r>
              <a:rPr lang="en-US" dirty="0"/>
              <a:t>By mid-August 1914, the </a:t>
            </a:r>
            <a:r>
              <a:rPr lang="en-US" u="sng" dirty="0"/>
              <a:t>Central Powers </a:t>
            </a:r>
            <a:r>
              <a:rPr lang="en-US" dirty="0"/>
              <a:t>(Germany, Austria-Hungary, the Ottoman Empire, and Bulgaria) were pitted against the </a:t>
            </a:r>
            <a:r>
              <a:rPr lang="en-US" u="sng" dirty="0" smtClean="0"/>
              <a:t>Allied Powers</a:t>
            </a:r>
            <a:r>
              <a:rPr lang="en-US" dirty="0" smtClean="0"/>
              <a:t> </a:t>
            </a:r>
            <a:r>
              <a:rPr lang="en-US" dirty="0"/>
              <a:t>(Great Britain, France, Russia, Italy and Japan) and troops began marching off to war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13622" y="1115686"/>
            <a:ext cx="5060778" cy="285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1923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Western Front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16000" y="1046661"/>
            <a:ext cx="4876800" cy="2893016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609600"/>
            <a:ext cx="4997622" cy="455552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By the fall of 1914, the war turned into a bloody stalemate in Northern France along the Western Front</a:t>
            </a:r>
          </a:p>
          <a:p>
            <a:r>
              <a:rPr lang="en-US" dirty="0"/>
              <a:t>When Germany lost the First Battle of the Marne to France on September 5, 1914, the </a:t>
            </a:r>
            <a:r>
              <a:rPr lang="en-US" u="sng" dirty="0"/>
              <a:t>Schlieffen Plan</a:t>
            </a:r>
            <a:r>
              <a:rPr lang="en-US" dirty="0"/>
              <a:t> was </a:t>
            </a:r>
            <a:r>
              <a:rPr lang="en-US" dirty="0" smtClean="0"/>
              <a:t>ruined</a:t>
            </a:r>
          </a:p>
          <a:p>
            <a:r>
              <a:rPr lang="en-US" dirty="0" smtClean="0"/>
              <a:t>The war turned to a stalemate and the Western Front became bogged down in </a:t>
            </a:r>
            <a:r>
              <a:rPr lang="en-US" u="sng" dirty="0" smtClean="0"/>
              <a:t>trench warfare</a:t>
            </a:r>
            <a:endParaRPr lang="en-US" u="sn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934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Eastern Front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5999" y="609600"/>
            <a:ext cx="5310659" cy="4662615"/>
          </a:xfrm>
        </p:spPr>
        <p:txBody>
          <a:bodyPr>
            <a:normAutofit/>
          </a:bodyPr>
          <a:lstStyle/>
          <a:p>
            <a:r>
              <a:rPr lang="en-US" dirty="0"/>
              <a:t>The </a:t>
            </a:r>
            <a:r>
              <a:rPr lang="en-US" u="sng" dirty="0"/>
              <a:t>Eastern Front</a:t>
            </a:r>
            <a:r>
              <a:rPr lang="en-US" dirty="0"/>
              <a:t> was along the German/Russian </a:t>
            </a:r>
            <a:r>
              <a:rPr lang="en-US" dirty="0" smtClean="0"/>
              <a:t>border</a:t>
            </a:r>
          </a:p>
          <a:p>
            <a:r>
              <a:rPr lang="en-US" dirty="0" smtClean="0"/>
              <a:t>Russia moved into Germany at the beginning of the war, but was quickly pushed back</a:t>
            </a:r>
          </a:p>
          <a:p>
            <a:r>
              <a:rPr lang="en-US" dirty="0" smtClean="0"/>
              <a:t>Italy switched alliances and joined the Allied Powers in 1915</a:t>
            </a:r>
          </a:p>
          <a:p>
            <a:r>
              <a:rPr lang="en-US" dirty="0" smtClean="0"/>
              <a:t>Russia sustained huge casualties, and German forces largely moved back west</a:t>
            </a:r>
            <a:endParaRPr lang="en-US" dirty="0"/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24821" y="859616"/>
            <a:ext cx="4876800" cy="25092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7468" y="3148271"/>
            <a:ext cx="3059625" cy="302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2023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Trench and Air Warfare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609601"/>
            <a:ext cx="6085016" cy="460495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By </a:t>
            </a:r>
            <a:r>
              <a:rPr lang="en-US" dirty="0" smtClean="0"/>
              <a:t>late 1914, </a:t>
            </a:r>
            <a:r>
              <a:rPr lang="en-US" dirty="0"/>
              <a:t>both sides dug miles of trenches to protect against enemy fire, known as trench warfare</a:t>
            </a:r>
          </a:p>
          <a:p>
            <a:r>
              <a:rPr lang="en-US" dirty="0"/>
              <a:t>The space between trenches was known as “no-man’s land”</a:t>
            </a:r>
          </a:p>
          <a:p>
            <a:r>
              <a:rPr lang="en-US" dirty="0" smtClean="0"/>
              <a:t>By the end of 1915, airplanes appeared on the battlefront, first used to spot enemy positions</a:t>
            </a:r>
          </a:p>
          <a:p>
            <a:r>
              <a:rPr lang="en-US" dirty="0" smtClean="0"/>
              <a:t>Germans used </a:t>
            </a:r>
            <a:r>
              <a:rPr lang="en-US" u="sng" dirty="0" smtClean="0"/>
              <a:t>zeppelins</a:t>
            </a:r>
            <a:r>
              <a:rPr lang="en-US" dirty="0" smtClean="0"/>
              <a:t> to bomb London and eastern England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224583" y="518984"/>
            <a:ext cx="3641125" cy="28695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1016" y="3289086"/>
            <a:ext cx="4011444" cy="208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7550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Entry of the United States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23119" y="563892"/>
            <a:ext cx="3771707" cy="2263024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54811" y="609600"/>
            <a:ext cx="5019589" cy="457199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At first, the U.S. tried to remain neutral in the European conflict</a:t>
            </a:r>
          </a:p>
          <a:p>
            <a:r>
              <a:rPr lang="en-US" dirty="0" smtClean="0"/>
              <a:t>Germany sank the </a:t>
            </a:r>
            <a:r>
              <a:rPr lang="en-US" u="sng" dirty="0" smtClean="0"/>
              <a:t>Lusitania</a:t>
            </a:r>
            <a:r>
              <a:rPr lang="en-US" dirty="0" smtClean="0"/>
              <a:t> in 1915 under their policy of </a:t>
            </a:r>
            <a:r>
              <a:rPr lang="en-US" u="sng" dirty="0" smtClean="0"/>
              <a:t>unrestricted submarine warfare</a:t>
            </a:r>
            <a:r>
              <a:rPr lang="en-US" dirty="0" smtClean="0"/>
              <a:t> with over 100 Americans on board</a:t>
            </a:r>
          </a:p>
          <a:p>
            <a:r>
              <a:rPr lang="en-US" dirty="0" smtClean="0"/>
              <a:t>After Germany resumed submarine warfare and the </a:t>
            </a:r>
            <a:r>
              <a:rPr lang="en-US" u="sng" dirty="0" smtClean="0"/>
              <a:t>Zimmerman note</a:t>
            </a:r>
            <a:r>
              <a:rPr lang="en-US" dirty="0" smtClean="0"/>
              <a:t> was intercepted in 1917, The United States declared war on Germany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7127" y="2653922"/>
            <a:ext cx="3300073" cy="262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126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Impact of Total War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870" y="659027"/>
            <a:ext cx="5036065" cy="444843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World War I soon became a </a:t>
            </a:r>
            <a:r>
              <a:rPr lang="en-US" u="sng" dirty="0"/>
              <a:t>total war</a:t>
            </a:r>
            <a:r>
              <a:rPr lang="en-US" dirty="0"/>
              <a:t>, meaning countries devoted all resources to the war effort</a:t>
            </a:r>
          </a:p>
          <a:p>
            <a:r>
              <a:rPr lang="en-US" dirty="0"/>
              <a:t>Factories produced munitions and equipment, and every citizen was put to work</a:t>
            </a:r>
          </a:p>
          <a:p>
            <a:r>
              <a:rPr lang="en-US" dirty="0"/>
              <a:t>Governments turned to </a:t>
            </a:r>
            <a:r>
              <a:rPr lang="en-US" u="sng" dirty="0" smtClean="0"/>
              <a:t>rationing</a:t>
            </a:r>
            <a:endParaRPr lang="en-US" dirty="0"/>
          </a:p>
          <a:p>
            <a:r>
              <a:rPr lang="en-US" dirty="0" smtClean="0"/>
              <a:t>In </a:t>
            </a:r>
            <a:r>
              <a:rPr lang="en-US" dirty="0"/>
              <a:t>order to keep up morale, countries also produced </a:t>
            </a:r>
            <a:r>
              <a:rPr lang="en-US" u="sng" dirty="0" smtClean="0"/>
              <a:t>propaganda</a:t>
            </a:r>
            <a:r>
              <a:rPr lang="en-US" dirty="0" smtClean="0"/>
              <a:t> to increase enthusiasm for the war</a:t>
            </a:r>
            <a:endParaRPr lang="en-US" dirty="0"/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62857" y="475347"/>
            <a:ext cx="2103302" cy="29812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6159" y="2128802"/>
            <a:ext cx="3164098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3729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Total War and Society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18665" y="461319"/>
            <a:ext cx="2133445" cy="2652584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609600"/>
            <a:ext cx="4978400" cy="4382529"/>
          </a:xfrm>
        </p:spPr>
        <p:txBody>
          <a:bodyPr>
            <a:normAutofit fontScale="92500"/>
          </a:bodyPr>
          <a:lstStyle/>
          <a:p>
            <a:r>
              <a:rPr lang="en-US" dirty="0"/>
              <a:t>In </a:t>
            </a:r>
            <a:r>
              <a:rPr lang="en-US" dirty="0" smtClean="0"/>
              <a:t>fall </a:t>
            </a:r>
            <a:r>
              <a:rPr lang="en-US" dirty="0"/>
              <a:t>of 1918, a deadly strain of influenza emerged </a:t>
            </a:r>
            <a:r>
              <a:rPr lang="en-US" dirty="0" smtClean="0"/>
              <a:t>and 20 </a:t>
            </a:r>
            <a:r>
              <a:rPr lang="en-US" dirty="0"/>
              <a:t>million people died </a:t>
            </a:r>
            <a:r>
              <a:rPr lang="en-US" dirty="0" smtClean="0"/>
              <a:t>worldwide</a:t>
            </a:r>
          </a:p>
          <a:p>
            <a:r>
              <a:rPr lang="en-US" dirty="0" smtClean="0"/>
              <a:t>World War I also created new roles for women in the workforce</a:t>
            </a:r>
          </a:p>
          <a:p>
            <a:r>
              <a:rPr lang="en-US" dirty="0" smtClean="0"/>
              <a:t>Even though many women left their jobs as men returned from war, the role women played had a positive effect on </a:t>
            </a:r>
            <a:r>
              <a:rPr lang="en-US" u="sng" dirty="0" smtClean="0"/>
              <a:t>suffrage movements</a:t>
            </a:r>
            <a:endParaRPr lang="en-US" u="sng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2110" y="1260389"/>
            <a:ext cx="3280719" cy="21871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0275" y="2920314"/>
            <a:ext cx="3013703" cy="2178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0822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Lesson 3: The Russian Revolution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609600"/>
            <a:ext cx="5063524" cy="4168345"/>
          </a:xfrm>
        </p:spPr>
        <p:txBody>
          <a:bodyPr/>
          <a:lstStyle/>
          <a:p>
            <a:r>
              <a:rPr lang="en-US" dirty="0" smtClean="0"/>
              <a:t>As WWI dragged on, Russia struggled with unrest at home</a:t>
            </a:r>
          </a:p>
          <a:p>
            <a:r>
              <a:rPr lang="en-US" dirty="0" smtClean="0"/>
              <a:t>The Romanov dynasty ended, and the Bolsheviks overthrew the government</a:t>
            </a:r>
          </a:p>
          <a:p>
            <a:r>
              <a:rPr lang="en-US" dirty="0" smtClean="0"/>
              <a:t>By 1921, Russia was under complete control of the </a:t>
            </a:r>
            <a:r>
              <a:rPr lang="en-US" dirty="0"/>
              <a:t>B</a:t>
            </a:r>
            <a:r>
              <a:rPr lang="en-US" dirty="0" smtClean="0"/>
              <a:t>olsheviks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56411" y="1029763"/>
            <a:ext cx="4876800" cy="368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0958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 to Revolution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7394" y="609600"/>
            <a:ext cx="4805405" cy="417658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Russia was unprepared militarily and technologically for WWI</a:t>
            </a:r>
          </a:p>
          <a:p>
            <a:r>
              <a:rPr lang="en-US" u="sng" dirty="0" smtClean="0"/>
              <a:t>Czar Nicholas II</a:t>
            </a:r>
            <a:r>
              <a:rPr lang="en-US" dirty="0" smtClean="0"/>
              <a:t> insisted on taking charge of the military despite his lack of training</a:t>
            </a:r>
          </a:p>
          <a:p>
            <a:r>
              <a:rPr lang="en-US" dirty="0" smtClean="0"/>
              <a:t>From 1914-1916, 2 million Russian soldiers were killed and 4-6 million were wounded</a:t>
            </a:r>
          </a:p>
          <a:p>
            <a:r>
              <a:rPr lang="en-US" dirty="0" smtClean="0"/>
              <a:t>By 1917, many Russians wanted out of the war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10870" y="486033"/>
            <a:ext cx="3747530" cy="28106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7190" y="2842054"/>
            <a:ext cx="3687467" cy="234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4525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to Revolution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16000" y="727451"/>
            <a:ext cx="3718648" cy="2454929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599" y="609601"/>
            <a:ext cx="4923481" cy="4028302"/>
          </a:xfrm>
        </p:spPr>
        <p:txBody>
          <a:bodyPr>
            <a:normAutofit/>
          </a:bodyPr>
          <a:lstStyle/>
          <a:p>
            <a:r>
              <a:rPr lang="en-US" dirty="0" smtClean="0"/>
              <a:t>In March 1917, working-class women led strikes in Petrograd</a:t>
            </a:r>
          </a:p>
          <a:p>
            <a:r>
              <a:rPr lang="en-US" dirty="0" smtClean="0"/>
              <a:t>They revolted after bread prices rose and rationing began</a:t>
            </a:r>
          </a:p>
          <a:p>
            <a:r>
              <a:rPr lang="en-US" dirty="0"/>
              <a:t>Nearly 200,000 workers swarmed the streets, and soldiers sided with the </a:t>
            </a:r>
            <a:r>
              <a:rPr lang="en-US" dirty="0" smtClean="0"/>
              <a:t>people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5741" y="2853896"/>
            <a:ext cx="3423414" cy="192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246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 1: World War I Begins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As European countries formed alliances and increased the size of their militaries, they set the stage for global war</a:t>
            </a:r>
          </a:p>
          <a:p>
            <a:r>
              <a:rPr lang="en-US" dirty="0" smtClean="0"/>
              <a:t>There were four MAIN causes of World War I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50675" y="1202726"/>
            <a:ext cx="4097417" cy="273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657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to Revolution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978" y="609600"/>
            <a:ext cx="5692346" cy="4802659"/>
          </a:xfrm>
        </p:spPr>
        <p:txBody>
          <a:bodyPr>
            <a:normAutofit fontScale="92500" lnSpcReduction="10000"/>
          </a:bodyPr>
          <a:lstStyle/>
          <a:p>
            <a:r>
              <a:rPr lang="en-US" sz="3000" dirty="0" smtClean="0"/>
              <a:t>On March 12, 1917, the Russian parliament, or </a:t>
            </a:r>
            <a:r>
              <a:rPr lang="en-US" sz="3000" u="sng" dirty="0" smtClean="0"/>
              <a:t>Duma</a:t>
            </a:r>
            <a:r>
              <a:rPr lang="en-US" sz="3000" dirty="0" smtClean="0"/>
              <a:t>, established a provisional government headed by </a:t>
            </a:r>
            <a:r>
              <a:rPr lang="en-US" sz="3000" u="sng" dirty="0" smtClean="0"/>
              <a:t>Alexander Kerensky</a:t>
            </a:r>
            <a:r>
              <a:rPr lang="en-US" sz="3000" dirty="0" smtClean="0"/>
              <a:t> and the czar stepped down</a:t>
            </a:r>
          </a:p>
          <a:p>
            <a:r>
              <a:rPr lang="en-US" sz="3000" dirty="0" smtClean="0"/>
              <a:t>Many Russians were unhappy with the decision to continue in WWI</a:t>
            </a:r>
          </a:p>
          <a:p>
            <a:r>
              <a:rPr lang="en-US" sz="3000" u="sng" dirty="0" smtClean="0"/>
              <a:t>Soviets</a:t>
            </a:r>
            <a:r>
              <a:rPr lang="en-US" sz="3000" dirty="0" smtClean="0"/>
              <a:t>, or local councils of workers, formed in many cities to represent the lower classes and began to challenge the government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88088" y="501348"/>
            <a:ext cx="2458902" cy="30315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8310" y="2948116"/>
            <a:ext cx="3924887" cy="220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9982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Lenin and the Bolsheviks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5999" y="609602"/>
            <a:ext cx="7477212" cy="4646140"/>
          </a:xfrm>
        </p:spPr>
        <p:txBody>
          <a:bodyPr>
            <a:noAutofit/>
          </a:bodyPr>
          <a:lstStyle/>
          <a:p>
            <a:r>
              <a:rPr lang="en-US" dirty="0" smtClean="0"/>
              <a:t>The </a:t>
            </a:r>
            <a:r>
              <a:rPr lang="en-US" u="sng" dirty="0" smtClean="0"/>
              <a:t>Bolsheviks</a:t>
            </a:r>
            <a:r>
              <a:rPr lang="en-US" dirty="0" smtClean="0"/>
              <a:t> began as a small Marxist party led </a:t>
            </a:r>
            <a:r>
              <a:rPr lang="en-US" dirty="0"/>
              <a:t>by Vladimir </a:t>
            </a:r>
            <a:r>
              <a:rPr lang="en-US" dirty="0" err="1"/>
              <a:t>Ilyich</a:t>
            </a:r>
            <a:r>
              <a:rPr lang="en-US" dirty="0"/>
              <a:t> Ulyanov, </a:t>
            </a:r>
            <a:r>
              <a:rPr lang="en-US" dirty="0" smtClean="0"/>
              <a:t>known as </a:t>
            </a:r>
            <a:r>
              <a:rPr lang="en-US" u="sng" dirty="0" smtClean="0"/>
              <a:t>Lenin</a:t>
            </a:r>
          </a:p>
          <a:p>
            <a:r>
              <a:rPr lang="en-US" dirty="0" smtClean="0"/>
              <a:t>The Bolsheviks were dedicated to violent revolution in order to destroy the capitalist system</a:t>
            </a:r>
          </a:p>
          <a:p>
            <a:r>
              <a:rPr lang="en-US" dirty="0" smtClean="0"/>
              <a:t>Lenin moved to Germany to flee arrest, but Germany sent him back in 1917 to create disorder in Russia</a:t>
            </a:r>
          </a:p>
          <a:p>
            <a:r>
              <a:rPr lang="en-US" dirty="0" smtClean="0"/>
              <a:t>Lenin’s arrival in Petrograd marked a new phase of the Russian Revolution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67240" y="1039190"/>
            <a:ext cx="3629797" cy="20417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7791" y="3080951"/>
            <a:ext cx="1990339" cy="281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0655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Bolsheviks Seize Power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16000" y="846180"/>
            <a:ext cx="4876800" cy="3293978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Bolshevik forces seized the provisional government’s winter palace in November 1917 with little bloodshed</a:t>
            </a:r>
          </a:p>
          <a:p>
            <a:r>
              <a:rPr lang="en-US" dirty="0" smtClean="0"/>
              <a:t>On March 3, 1918, Lenin signed the </a:t>
            </a:r>
            <a:r>
              <a:rPr lang="en-US" u="sng" dirty="0" smtClean="0"/>
              <a:t>Treaty of Brest-Litovsk</a:t>
            </a:r>
            <a:r>
              <a:rPr lang="en-US" dirty="0" smtClean="0"/>
              <a:t> with Germany to end its involvement in WWI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2185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Civil War in Russia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609600"/>
            <a:ext cx="5376562" cy="4291913"/>
          </a:xfrm>
        </p:spPr>
        <p:txBody>
          <a:bodyPr>
            <a:normAutofit/>
          </a:bodyPr>
          <a:lstStyle/>
          <a:p>
            <a:r>
              <a:rPr lang="en-US" dirty="0" smtClean="0"/>
              <a:t>Many people were opposed to the new Communist government, including the Allied Powers</a:t>
            </a:r>
          </a:p>
          <a:p>
            <a:r>
              <a:rPr lang="en-US" dirty="0" smtClean="0"/>
              <a:t>The Allies send aid to the anti-Communists and from 1918-1921, the </a:t>
            </a:r>
            <a:r>
              <a:rPr lang="en-US" u="sng" dirty="0" smtClean="0"/>
              <a:t>Red</a:t>
            </a:r>
            <a:r>
              <a:rPr lang="en-US" dirty="0" smtClean="0"/>
              <a:t> (Communist) </a:t>
            </a:r>
            <a:r>
              <a:rPr lang="en-US" u="sng" dirty="0" smtClean="0"/>
              <a:t>Army</a:t>
            </a:r>
            <a:r>
              <a:rPr lang="en-US" dirty="0" smtClean="0"/>
              <a:t> fought the </a:t>
            </a:r>
            <a:r>
              <a:rPr lang="en-US" u="sng" dirty="0" smtClean="0"/>
              <a:t>White</a:t>
            </a:r>
            <a:r>
              <a:rPr lang="en-US" dirty="0" smtClean="0"/>
              <a:t> (anti-Communist) </a:t>
            </a:r>
            <a:r>
              <a:rPr lang="en-US" u="sng" dirty="0" smtClean="0"/>
              <a:t>Army</a:t>
            </a:r>
            <a:r>
              <a:rPr lang="en-US" dirty="0" smtClean="0"/>
              <a:t> in a bitter civil war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57258" y="609600"/>
            <a:ext cx="3790828" cy="482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0154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Triumph of the Communists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609600"/>
            <a:ext cx="5181600" cy="4489621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 Red Army won the civil war, as they were much more disciplined and unified than the White Army</a:t>
            </a:r>
          </a:p>
          <a:p>
            <a:r>
              <a:rPr lang="en-US" dirty="0" smtClean="0"/>
              <a:t>Around 14 million Russians died in the conflict</a:t>
            </a:r>
          </a:p>
          <a:p>
            <a:r>
              <a:rPr lang="en-US" dirty="0" smtClean="0"/>
              <a:t>The Bolsheviks now had to work to restore order to Russia after seven years at war and a devastating famine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97600" y="787303"/>
            <a:ext cx="3663092" cy="25626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3751" y="2854410"/>
            <a:ext cx="3955449" cy="254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5202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 4: World War I Ends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5999" y="609600"/>
            <a:ext cx="4939957" cy="4151869"/>
          </a:xfrm>
        </p:spPr>
        <p:txBody>
          <a:bodyPr>
            <a:normAutofit/>
          </a:bodyPr>
          <a:lstStyle/>
          <a:p>
            <a:r>
              <a:rPr lang="en-US" dirty="0" smtClean="0"/>
              <a:t>Shortly after the United States entered the war in 1917, Germany made its final gamble on the Western Front and lost</a:t>
            </a:r>
          </a:p>
          <a:p>
            <a:r>
              <a:rPr lang="en-US" dirty="0" smtClean="0"/>
              <a:t>The war finally ended on November 11, 1918</a:t>
            </a:r>
          </a:p>
          <a:p>
            <a:r>
              <a:rPr lang="en-US" dirty="0" smtClean="0"/>
              <a:t>New nations and a League of Nations was formed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22313" y="538101"/>
            <a:ext cx="4876800" cy="31357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6006" y="3099872"/>
            <a:ext cx="2857500" cy="176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5776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Last Year of the War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31803" y="609600"/>
            <a:ext cx="3136543" cy="2438662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8519" y="609600"/>
            <a:ext cx="6345881" cy="463790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 entry of the U.S. into WWI gave the Allies a huge psychological boost as well as fresh troops and supplies</a:t>
            </a:r>
          </a:p>
          <a:p>
            <a:r>
              <a:rPr lang="en-US" dirty="0" smtClean="0"/>
              <a:t>With the Russians out of the war, Germany concentrated on the Western Front</a:t>
            </a:r>
          </a:p>
          <a:p>
            <a:r>
              <a:rPr lang="en-US" dirty="0" smtClean="0"/>
              <a:t>Germany lost the </a:t>
            </a:r>
            <a:r>
              <a:rPr lang="en-US" u="sng" dirty="0" smtClean="0"/>
              <a:t>Second Battle of the Marne</a:t>
            </a:r>
            <a:r>
              <a:rPr lang="en-US" dirty="0" smtClean="0"/>
              <a:t> in July 1918, ending their plans for victory</a:t>
            </a:r>
          </a:p>
          <a:p>
            <a:r>
              <a:rPr lang="en-US" dirty="0" smtClean="0"/>
              <a:t>Germany signed an armistice to end fighting on November 11, 1918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528" y="2720294"/>
            <a:ext cx="3917092" cy="244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707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Wilson’s Proposals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Woodrow Wilson, president of the United States, outlined “Fourteen Points” to the U.S. Congress for lasting peace</a:t>
            </a:r>
          </a:p>
          <a:p>
            <a:r>
              <a:rPr lang="en-US" dirty="0" smtClean="0"/>
              <a:t>Wilson became a spokesperson for a new world order based on democracy and international cooperation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63265" y="609601"/>
            <a:ext cx="3502646" cy="426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0652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Paris Peace Conference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63304" y="1319711"/>
            <a:ext cx="4339809" cy="2469694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9838" y="609600"/>
            <a:ext cx="5884562" cy="4662615"/>
          </a:xfrm>
        </p:spPr>
        <p:txBody>
          <a:bodyPr>
            <a:normAutofit/>
          </a:bodyPr>
          <a:lstStyle/>
          <a:p>
            <a:r>
              <a:rPr lang="en-US" dirty="0" smtClean="0"/>
              <a:t>Delegates met in Paris in early 1919 to determine the peace settlement following WWI</a:t>
            </a:r>
          </a:p>
          <a:p>
            <a:r>
              <a:rPr lang="en-US" dirty="0" smtClean="0"/>
              <a:t>The most important decisions were made by The U.S., France, and Great Britain (the </a:t>
            </a:r>
            <a:r>
              <a:rPr lang="en-US" u="sng" dirty="0" smtClean="0"/>
              <a:t>Big Three</a:t>
            </a:r>
            <a:r>
              <a:rPr lang="en-US" dirty="0" smtClean="0"/>
              <a:t>)</a:t>
            </a:r>
          </a:p>
          <a:p>
            <a:r>
              <a:rPr lang="en-US" dirty="0" smtClean="0"/>
              <a:t>Germany was not invited and Russia was fighting their civil war</a:t>
            </a:r>
          </a:p>
          <a:p>
            <a:r>
              <a:rPr lang="en-US" dirty="0" smtClean="0"/>
              <a:t>The </a:t>
            </a:r>
            <a:r>
              <a:rPr lang="en-US" u="sng" dirty="0" smtClean="0"/>
              <a:t>League of Nations</a:t>
            </a:r>
            <a:r>
              <a:rPr lang="en-US" dirty="0" smtClean="0"/>
              <a:t> was created in January 1919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4085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Treaty of Versailles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2595" y="609600"/>
            <a:ext cx="5733535" cy="472028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Treaty of Versailles between Germany and the Allied powers was signed June 28, 1919</a:t>
            </a:r>
          </a:p>
          <a:p>
            <a:r>
              <a:rPr lang="en-US" dirty="0" smtClean="0"/>
              <a:t>Germany </a:t>
            </a:r>
            <a:r>
              <a:rPr lang="en-US" dirty="0"/>
              <a:t>lost territory and gained severe military restrictions</a:t>
            </a:r>
          </a:p>
          <a:p>
            <a:r>
              <a:rPr lang="en-US" dirty="0"/>
              <a:t>Through </a:t>
            </a:r>
            <a:r>
              <a:rPr lang="en-US" u="sng" dirty="0"/>
              <a:t>Article 231</a:t>
            </a:r>
            <a:r>
              <a:rPr lang="en-US" dirty="0"/>
              <a:t>, or the “war guilt clause”, sole responsibility for the war was placed on Germany</a:t>
            </a:r>
          </a:p>
          <a:p>
            <a:r>
              <a:rPr lang="en-US" dirty="0"/>
              <a:t>Germany had to pay </a:t>
            </a:r>
            <a:r>
              <a:rPr lang="en-US" u="sng" dirty="0"/>
              <a:t>reparations</a:t>
            </a:r>
            <a:r>
              <a:rPr lang="en-US" dirty="0"/>
              <a:t> to the Allies and their colonies were taken away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449190" y="464862"/>
            <a:ext cx="3097469" cy="21259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4650" y="2400300"/>
            <a:ext cx="333375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6591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Causes of the War: Nationalism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804672"/>
            <a:ext cx="4876800" cy="376732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Nationalism was causing both unification within countries and competition among nations</a:t>
            </a:r>
          </a:p>
          <a:p>
            <a:r>
              <a:rPr lang="en-US" dirty="0"/>
              <a:t>A rivalry developed between Europe’s Great Powers (Germany, Austria-Hungary, Great Britain, Russia, Italy, and France)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29649" y="892830"/>
            <a:ext cx="4212701" cy="320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9138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Legacies of the War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5999" y="609600"/>
            <a:ext cx="5887309" cy="459671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German and Russian empires lost considerable territory, and the Austro-Hungarian empire disappeared</a:t>
            </a:r>
          </a:p>
          <a:p>
            <a:r>
              <a:rPr lang="en-US" dirty="0" smtClean="0"/>
              <a:t>New European states emerged from these lands</a:t>
            </a:r>
          </a:p>
          <a:p>
            <a:r>
              <a:rPr lang="en-US" dirty="0" smtClean="0"/>
              <a:t>The Ottoman Empire was also broken up</a:t>
            </a:r>
          </a:p>
          <a:p>
            <a:r>
              <a:rPr lang="en-US" dirty="0" smtClean="0"/>
              <a:t>World War I caused almost 10 million deaths and undermined the ideas of progress prevalent in the world before 1914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89141" y="1258709"/>
            <a:ext cx="4283545" cy="2415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6944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Causes of the War: </a:t>
            </a: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</a:rPr>
              <a:t>Imperialism and Militarism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9643" y="609600"/>
            <a:ext cx="5143157" cy="386354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quest for colonies (</a:t>
            </a:r>
            <a:r>
              <a:rPr lang="en-US" u="sng" dirty="0"/>
              <a:t>imperialism</a:t>
            </a:r>
            <a:r>
              <a:rPr lang="en-US" dirty="0"/>
              <a:t>) also caused competition in Europe</a:t>
            </a:r>
          </a:p>
          <a:p>
            <a:r>
              <a:rPr lang="en-US" dirty="0"/>
              <a:t>By 1914, all of the Great Powers had large standing armies and engaged in militarism- the policy of glorifying military power and keeping an army prepared for war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48531" y="895878"/>
            <a:ext cx="3974937" cy="319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4465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Causes of the War</a:t>
            </a:r>
            <a:r>
              <a:rPr lang="en-US" dirty="0" smtClean="0"/>
              <a:t>: Alliances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06559" y="1197656"/>
            <a:ext cx="3895682" cy="2591025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50011" y="609601"/>
            <a:ext cx="5324389" cy="411891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Germany’s prime minister, Otto von Bismarck saw France as the greatest threat to peace</a:t>
            </a:r>
          </a:p>
          <a:p>
            <a:r>
              <a:rPr lang="en-US" dirty="0"/>
              <a:t>Bismarck formed the Dual Alliance between Germany and Austria-Hungary in 1879, and Italy joined in 1882 making the Triple Alliance</a:t>
            </a:r>
          </a:p>
          <a:p>
            <a:r>
              <a:rPr lang="en-US" dirty="0"/>
              <a:t>Bismarck also signed a treaty with Russia in 1881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6510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Causes of the War: Alliances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609601"/>
            <a:ext cx="5096476" cy="440724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Germany </a:t>
            </a:r>
            <a:r>
              <a:rPr lang="en-US" dirty="0"/>
              <a:t>let the treaty with Russia lapse and Russia then formed an alliance with France</a:t>
            </a:r>
          </a:p>
          <a:p>
            <a:r>
              <a:rPr lang="en-US" dirty="0"/>
              <a:t>Germany began building a large navy, causing Great Britain to enter into an alliance with France and Russia in 1907, called the </a:t>
            </a:r>
            <a:r>
              <a:rPr lang="en-US" u="sng" dirty="0"/>
              <a:t>Triple Entente</a:t>
            </a:r>
          </a:p>
          <a:p>
            <a:r>
              <a:rPr lang="en-US" dirty="0"/>
              <a:t>By 1907 Europe has the </a:t>
            </a:r>
            <a:r>
              <a:rPr lang="en-US" u="sng" dirty="0"/>
              <a:t>Triple Alliance</a:t>
            </a:r>
            <a:r>
              <a:rPr lang="en-US" dirty="0"/>
              <a:t> (Germany, Austria-Hungary, and Italy) and the </a:t>
            </a:r>
            <a:r>
              <a:rPr lang="en-US" u="sng" dirty="0"/>
              <a:t>Triple Entente</a:t>
            </a:r>
            <a:r>
              <a:rPr lang="en-US" dirty="0"/>
              <a:t> (Great Britain, France, and Russia)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54800" y="826294"/>
            <a:ext cx="39624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3944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Outbreak of War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2022" y="609600"/>
            <a:ext cx="5060778" cy="427543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On June 28, 1914 the heir to the Austrian throne, Archduke Franz Ferdinand and his wife were shot in Sarajevo, the capital of Bosnia</a:t>
            </a:r>
          </a:p>
          <a:p>
            <a:r>
              <a:rPr lang="en-US" dirty="0"/>
              <a:t>The assassin was </a:t>
            </a:r>
            <a:r>
              <a:rPr lang="en-US" u="sng" dirty="0"/>
              <a:t>Gavrilo </a:t>
            </a:r>
            <a:r>
              <a:rPr lang="en-US" u="sng" dirty="0" err="1"/>
              <a:t>Princip</a:t>
            </a:r>
            <a:r>
              <a:rPr lang="en-US" dirty="0"/>
              <a:t>, a Serbian and member of the </a:t>
            </a:r>
            <a:r>
              <a:rPr lang="en-US" u="sng" dirty="0"/>
              <a:t>Black Hand</a:t>
            </a:r>
            <a:r>
              <a:rPr lang="en-US" dirty="0"/>
              <a:t>, a secret society to rid Bosnia of Austrian rule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80200" y="783093"/>
            <a:ext cx="3511600" cy="342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1781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Outbreak of War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99696" y="1090463"/>
            <a:ext cx="4363031" cy="3267353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609601"/>
            <a:ext cx="5096476" cy="431662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Austria used the murder as an excuse to punish </a:t>
            </a:r>
            <a:r>
              <a:rPr lang="en-US" dirty="0" smtClean="0"/>
              <a:t>Serbia, a Russian ally</a:t>
            </a:r>
            <a:endParaRPr lang="en-US" dirty="0"/>
          </a:p>
          <a:p>
            <a:r>
              <a:rPr lang="en-US" dirty="0"/>
              <a:t>They issued Serbia several ultimatums to avoid war, and Serbia worked to negotiate</a:t>
            </a:r>
          </a:p>
          <a:p>
            <a:r>
              <a:rPr lang="en-US" dirty="0"/>
              <a:t>On July 28, 1914 Austria rejected negotiations and declared war on Serbia, beginning World War I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4508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smtClean="0"/>
              <a:t>Conflict </a:t>
            </a:r>
            <a:r>
              <a:rPr lang="en-US" dirty="0" smtClean="0"/>
              <a:t>Broadens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4974" y="593124"/>
            <a:ext cx="5939480" cy="452257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In response to Austria declaring war, Russia (Serbia’s ally) mobilized towards Austria and Germany</a:t>
            </a:r>
          </a:p>
          <a:p>
            <a:r>
              <a:rPr lang="en-US" dirty="0"/>
              <a:t>Germany declared war on Russia on August 1, 1914 and then on France two days </a:t>
            </a:r>
            <a:r>
              <a:rPr lang="en-US" dirty="0" smtClean="0"/>
              <a:t>later</a:t>
            </a:r>
          </a:p>
          <a:p>
            <a:r>
              <a:rPr lang="en-US" dirty="0"/>
              <a:t>Germany developed a plan for fighting a two-front war known as the </a:t>
            </a:r>
            <a:r>
              <a:rPr lang="en-US" u="sng" dirty="0"/>
              <a:t>Schlieffen Plan</a:t>
            </a:r>
            <a:r>
              <a:rPr lang="en-US" dirty="0"/>
              <a:t>, which called for defeating France in the west and then rushing east to fight </a:t>
            </a:r>
            <a:r>
              <a:rPr lang="en-US" dirty="0" smtClean="0"/>
              <a:t>Russia</a:t>
            </a:r>
            <a:endParaRPr lang="en-US" dirty="0"/>
          </a:p>
          <a:p>
            <a:r>
              <a:rPr lang="en-US" dirty="0"/>
              <a:t>Great Britain then declared war on Germany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80603" y="1015013"/>
            <a:ext cx="4066384" cy="284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7479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</TotalTime>
  <Words>1553</Words>
  <Application>Microsoft Office PowerPoint</Application>
  <PresentationFormat>Widescreen</PresentationFormat>
  <Paragraphs>119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Impact</vt:lpstr>
      <vt:lpstr>Times New Roman</vt:lpstr>
      <vt:lpstr>NewsPrint</vt:lpstr>
      <vt:lpstr>Chapter 27</vt:lpstr>
      <vt:lpstr>Lesson 1: World War I Begins</vt:lpstr>
      <vt:lpstr>Causes of the War: Nationalism</vt:lpstr>
      <vt:lpstr>Causes of the War: Imperialism and Militarism</vt:lpstr>
      <vt:lpstr>Causes of the War: Alliances</vt:lpstr>
      <vt:lpstr>Causes of the War: Alliances</vt:lpstr>
      <vt:lpstr>The Outbreak of War</vt:lpstr>
      <vt:lpstr>The Outbreak of War</vt:lpstr>
      <vt:lpstr>The Conflict Broadens</vt:lpstr>
      <vt:lpstr>Lesson 2: World War I</vt:lpstr>
      <vt:lpstr>The Western Front</vt:lpstr>
      <vt:lpstr>The Eastern Front</vt:lpstr>
      <vt:lpstr>Trench and Air Warfare</vt:lpstr>
      <vt:lpstr>Entry of the United States</vt:lpstr>
      <vt:lpstr>The Impact of Total War</vt:lpstr>
      <vt:lpstr>Total War and Society</vt:lpstr>
      <vt:lpstr>Lesson 3: The Russian Revolution </vt:lpstr>
      <vt:lpstr>Background to Revolution</vt:lpstr>
      <vt:lpstr>Background to Revolution</vt:lpstr>
      <vt:lpstr>Background to Revolution</vt:lpstr>
      <vt:lpstr>Lenin and the Bolsheviks</vt:lpstr>
      <vt:lpstr>The Bolsheviks Seize Power</vt:lpstr>
      <vt:lpstr>Civil War in Russia</vt:lpstr>
      <vt:lpstr>Triumph of the Communists</vt:lpstr>
      <vt:lpstr>Lesson 4: World War I Ends</vt:lpstr>
      <vt:lpstr>The Last Year of the War</vt:lpstr>
      <vt:lpstr>Wilson’s Proposals</vt:lpstr>
      <vt:lpstr>The Paris Peace Conference</vt:lpstr>
      <vt:lpstr>The Treaty of Versailles</vt:lpstr>
      <vt:lpstr>The Legacies of the War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27</dc:title>
  <dc:creator>Smith, Sarah H.</dc:creator>
  <cp:lastModifiedBy>Smith, Sarah H.</cp:lastModifiedBy>
  <cp:revision>20</cp:revision>
  <dcterms:created xsi:type="dcterms:W3CDTF">2017-12-11T20:01:47Z</dcterms:created>
  <dcterms:modified xsi:type="dcterms:W3CDTF">2018-01-08T21:15:50Z</dcterms:modified>
</cp:coreProperties>
</file>