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1" r:id="rId43"/>
    <p:sldId id="302" r:id="rId44"/>
    <p:sldId id="303" r:id="rId45"/>
    <p:sldId id="304" r:id="rId46"/>
    <p:sldId id="305" r:id="rId47"/>
    <p:sldId id="306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Chapters 31 and 33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Reconstructing the Postwar </a:t>
            </a:r>
            <a:r>
              <a:rPr lang="en-US" sz="3000" dirty="0" smtClean="0"/>
              <a:t>world/ The cold War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8518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Marshall plan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1025" y="2354332"/>
            <a:ext cx="5422900" cy="337964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In 1947, the U.S. Secretary of State, George Marshall proposed that the U.S. give aid to needy European countries</a:t>
            </a:r>
          </a:p>
          <a:p>
            <a:r>
              <a:rPr lang="en-US" sz="2800" dirty="0" smtClean="0"/>
              <a:t>This assistance program, the </a:t>
            </a:r>
            <a:r>
              <a:rPr lang="en-US" sz="2800" b="1" dirty="0" smtClean="0"/>
              <a:t>Marshall Plan</a:t>
            </a:r>
            <a:r>
              <a:rPr lang="en-US" sz="2800" dirty="0" smtClean="0"/>
              <a:t>, would provide materials to rebuild Western Europe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97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berlin airlift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7584907" cy="40584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U.S. and the Soviets clashed over how to handle Germany- the Soviets wanted to keep the country weak and divided</a:t>
            </a:r>
          </a:p>
          <a:p>
            <a:r>
              <a:rPr lang="en-US" sz="2800" dirty="0" smtClean="0"/>
              <a:t>In 1948, the allies decided to withdraw and allow their occupation zones to form one nation, but the Soviets responded by holding Berlin hostage</a:t>
            </a:r>
          </a:p>
          <a:p>
            <a:r>
              <a:rPr lang="en-US" sz="2800" dirty="0" smtClean="0"/>
              <a:t>American and British officials flew food and supplies in for 11 months until the Soviets lifted the blockade in May 1949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66099" y="3138460"/>
            <a:ext cx="2924942" cy="223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8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Cold war divides the world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5895807" cy="40203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These conflicts marked the start of the </a:t>
            </a:r>
            <a:r>
              <a:rPr lang="en-US" sz="2800" b="1" dirty="0" smtClean="0"/>
              <a:t>Cold War </a:t>
            </a:r>
            <a:r>
              <a:rPr lang="en-US" sz="2800" dirty="0" smtClean="0"/>
              <a:t>between the United States and the Soviet Union</a:t>
            </a:r>
          </a:p>
          <a:p>
            <a:r>
              <a:rPr lang="en-US" sz="2800" dirty="0" smtClean="0"/>
              <a:t>Beginning in 1949, the superpowers used spying, propaganda, diplomacy, and secret operations in dealing with each other</a:t>
            </a:r>
          </a:p>
          <a:p>
            <a:r>
              <a:rPr lang="en-US" sz="2800" dirty="0" smtClean="0"/>
              <a:t>Much of the world allied with one side or the other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67633" y="2366963"/>
            <a:ext cx="2806583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Superpowers form rival alliances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9024" y="2730500"/>
            <a:ext cx="3818542" cy="28384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2228003"/>
            <a:ext cx="6581609" cy="41092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 1949, ten Western European nations, the U.S., and Canada form a defensive military alliance called the </a:t>
            </a:r>
            <a:r>
              <a:rPr lang="en-US" sz="2800" b="1" dirty="0" smtClean="0"/>
              <a:t>North Atlantic Treaty Organization</a:t>
            </a:r>
            <a:r>
              <a:rPr lang="en-US" sz="2800" dirty="0" smtClean="0"/>
              <a:t>, or </a:t>
            </a:r>
            <a:r>
              <a:rPr lang="en-US" sz="2800" b="1" dirty="0" smtClean="0"/>
              <a:t>NATO</a:t>
            </a:r>
          </a:p>
          <a:p>
            <a:r>
              <a:rPr lang="en-US" sz="2800" dirty="0" smtClean="0"/>
              <a:t>The Soviet Union formed its own alliance in 1955 called the </a:t>
            </a:r>
            <a:r>
              <a:rPr lang="en-US" sz="2800" b="1" dirty="0" smtClean="0"/>
              <a:t>Warsaw Pact</a:t>
            </a:r>
          </a:p>
          <a:p>
            <a:r>
              <a:rPr lang="en-US" sz="2800" dirty="0" smtClean="0"/>
              <a:t>In 1961, the East Germans built a wall to separate East and West Berlin</a:t>
            </a:r>
          </a:p>
        </p:txBody>
      </p:sp>
    </p:spTree>
    <p:extLst>
      <p:ext uri="{BB962C8B-B14F-4D97-AF65-F5344CB8AC3E}">
        <p14:creationId xmlns:p14="http://schemas.microsoft.com/office/powerpoint/2010/main" val="117748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threat of nuclear war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6251408" cy="40076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 1949, the Soviet Union exploded its own atomic weapon</a:t>
            </a:r>
          </a:p>
          <a:p>
            <a:r>
              <a:rPr lang="en-US" sz="2800" dirty="0" smtClean="0"/>
              <a:t>Dwight D. Eisenhower became the U.S. president in 1953</a:t>
            </a:r>
          </a:p>
          <a:p>
            <a:r>
              <a:rPr lang="en-US" sz="2800" dirty="0" smtClean="0"/>
              <a:t>The U.S. and the Soviet Union began an arms race that would go on for four decades, and began to engage in </a:t>
            </a:r>
            <a:r>
              <a:rPr lang="en-US" sz="2800" b="1" dirty="0" smtClean="0"/>
              <a:t>brinkmanship</a:t>
            </a:r>
            <a:r>
              <a:rPr lang="en-US" sz="2800" dirty="0" smtClean="0"/>
              <a:t>, or the willingness to go to the brink, or edge of war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78700" y="2374105"/>
            <a:ext cx="34956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cold war in the skies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6374" y="2434431"/>
            <a:ext cx="3248025" cy="32480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2228003"/>
            <a:ext cx="6543509" cy="38425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Cold War affected the science education programs in the two countries</a:t>
            </a:r>
          </a:p>
          <a:p>
            <a:r>
              <a:rPr lang="en-US" sz="2800" dirty="0" smtClean="0"/>
              <a:t>In August 1957, the Soviets launched </a:t>
            </a:r>
            <a:r>
              <a:rPr lang="en-US" sz="2800" b="1" i="1" dirty="0" smtClean="0"/>
              <a:t>Sputnik</a:t>
            </a:r>
            <a:r>
              <a:rPr lang="en-US" sz="2800" dirty="0" smtClean="0"/>
              <a:t>, the first unmanned satellite</a:t>
            </a:r>
          </a:p>
          <a:p>
            <a:r>
              <a:rPr lang="en-US" sz="2800" dirty="0" smtClean="0"/>
              <a:t>In 1958, the U.S. launched its own satellite</a:t>
            </a:r>
          </a:p>
          <a:p>
            <a:r>
              <a:rPr lang="en-US" sz="2800" dirty="0" smtClean="0"/>
              <a:t>In May 1960, the Soviets shot down a high-altitude U.S. plane and its pilot was captured, heightening tensions</a:t>
            </a:r>
          </a:p>
        </p:txBody>
      </p:sp>
    </p:spTree>
    <p:extLst>
      <p:ext uri="{BB962C8B-B14F-4D97-AF65-F5344CB8AC3E}">
        <p14:creationId xmlns:p14="http://schemas.microsoft.com/office/powerpoint/2010/main" val="390243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War in Korea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6581608" cy="42743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When World War II ended, Korea became a divided nation</a:t>
            </a:r>
          </a:p>
          <a:p>
            <a:r>
              <a:rPr lang="en-US" sz="2800" dirty="0" smtClean="0"/>
              <a:t>North of the </a:t>
            </a:r>
            <a:r>
              <a:rPr lang="en-US" sz="2800" b="1" dirty="0" smtClean="0"/>
              <a:t>38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parallel</a:t>
            </a:r>
            <a:r>
              <a:rPr lang="en-US" sz="2800" dirty="0" smtClean="0"/>
              <a:t>, Japanese troops surrendered to Soviet forces and this area became the communist industrial north</a:t>
            </a:r>
          </a:p>
          <a:p>
            <a:r>
              <a:rPr lang="en-US" sz="2800" dirty="0" smtClean="0"/>
              <a:t>South of this line, the Japanese surrendered the American troops and this area became the non-communist rural south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30565" y="2705100"/>
            <a:ext cx="4182045" cy="296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7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Standoff at the 38</a:t>
            </a:r>
            <a:r>
              <a:rPr lang="en-US" sz="3500" baseline="30000" dirty="0" smtClean="0"/>
              <a:t>th</a:t>
            </a:r>
            <a:r>
              <a:rPr lang="en-US" sz="3500" dirty="0" smtClean="0"/>
              <a:t> parallel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31987" y="2228003"/>
            <a:ext cx="3008313" cy="39802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On June 25, 1950, North Koreans (aided by Soviet money and weaponry) launched a surprise attack on South Korea</a:t>
            </a:r>
          </a:p>
          <a:p>
            <a:r>
              <a:rPr lang="en-US" sz="2800" dirty="0" smtClean="0"/>
              <a:t>A total of 15 U.N. nations, including the U.S. and Britain, intervened under the command of General Douglas MacArthur</a:t>
            </a:r>
          </a:p>
        </p:txBody>
      </p:sp>
    </p:spTree>
    <p:extLst>
      <p:ext uri="{BB962C8B-B14F-4D97-AF65-F5344CB8AC3E}">
        <p14:creationId xmlns:p14="http://schemas.microsoft.com/office/powerpoint/2010/main" val="38581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Standoff at the 38</a:t>
            </a:r>
            <a:r>
              <a:rPr lang="en-US" sz="3500" baseline="30000" dirty="0"/>
              <a:t>th</a:t>
            </a:r>
            <a:r>
              <a:rPr lang="en-US" sz="3500" dirty="0"/>
              <a:t> </a:t>
            </a:r>
            <a:r>
              <a:rPr lang="en-US" sz="3500" dirty="0" smtClean="0"/>
              <a:t>parallel, cont.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2219" y="2227263"/>
            <a:ext cx="3680512" cy="36337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53100" y="2228003"/>
            <a:ext cx="5857709" cy="405849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By September 1950, the North controlled the entire peninsula except a small area around Pusan in the </a:t>
            </a:r>
            <a:r>
              <a:rPr lang="en-US" sz="2800" dirty="0" smtClean="0"/>
              <a:t>Southeast</a:t>
            </a:r>
          </a:p>
          <a:p>
            <a:r>
              <a:rPr lang="en-US" sz="2800" dirty="0" smtClean="0"/>
              <a:t>That month, MacArthur launched a surprise attack and that, along with a U.S. Marine strike, caused about ½ of the North Korean troops to surrender and the rest retreated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1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fighting continues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6403808" cy="42743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When the U.N. troops pushed the North Korean forces almost into China, the Chinese sent 300,000 troops into North Korea</a:t>
            </a:r>
          </a:p>
          <a:p>
            <a:r>
              <a:rPr lang="en-US" sz="2800" dirty="0" smtClean="0"/>
              <a:t>By January 1951, the outnumbered U.N. forces were pushed out of North Korea</a:t>
            </a:r>
          </a:p>
          <a:p>
            <a:r>
              <a:rPr lang="en-US" sz="2800" dirty="0" smtClean="0"/>
              <a:t>The Chinese then moved into South Korea and captured the capital of </a:t>
            </a:r>
            <a:r>
              <a:rPr lang="en-US" sz="2800" b="1" dirty="0" smtClean="0"/>
              <a:t>Seoul</a:t>
            </a:r>
          </a:p>
          <a:p>
            <a:endParaRPr lang="en-US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9300" y="2663030"/>
            <a:ext cx="3724275" cy="25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Allies become enemies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Even before the end of WWII, the U.S. alliance with the Soviet Union had begun to unravel</a:t>
            </a:r>
          </a:p>
          <a:p>
            <a:r>
              <a:rPr lang="en-US" sz="2800" dirty="0" smtClean="0"/>
              <a:t>The U.S. was still upset with the Soviet/German non-aggression pact and Stalin blamed the allies for not invading German-occupied Europe sooner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463243"/>
            <a:ext cx="5422900" cy="31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1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The fighting </a:t>
            </a:r>
            <a:r>
              <a:rPr lang="en-US" sz="3500" dirty="0" smtClean="0"/>
              <a:t>continues, cont.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6607008" cy="41600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General MacArthur called for a nuclear attack against China, but Truman disagreed and removed him</a:t>
            </a:r>
          </a:p>
          <a:p>
            <a:r>
              <a:rPr lang="en-US" sz="2800" dirty="0" smtClean="0"/>
              <a:t>Finally, in 1953, U.N. forces and North Korea signed a cease-fire and the border between North and South Korea was set near the 38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parallel</a:t>
            </a:r>
          </a:p>
          <a:p>
            <a:r>
              <a:rPr lang="en-US" sz="2800" b="1" dirty="0" smtClean="0"/>
              <a:t>4 million </a:t>
            </a:r>
            <a:r>
              <a:rPr lang="en-US" sz="2800" dirty="0" smtClean="0"/>
              <a:t>soldiers and civilians died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72373" y="2895600"/>
            <a:ext cx="4438602" cy="29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Aftermath of the war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0725" y="2555503"/>
            <a:ext cx="5092375" cy="286739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5500" y="2228003"/>
            <a:ext cx="5705309" cy="38933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After the war, Korea remained divided, separated by a </a:t>
            </a:r>
            <a:r>
              <a:rPr lang="en-US" sz="2800" b="1" dirty="0" smtClean="0"/>
              <a:t>demilitarized zone</a:t>
            </a:r>
          </a:p>
          <a:p>
            <a:r>
              <a:rPr lang="en-US" sz="2800" dirty="0" smtClean="0"/>
              <a:t>The North remained communistic with serious economic problems and developed nuclear weapons</a:t>
            </a:r>
          </a:p>
          <a:p>
            <a:r>
              <a:rPr lang="en-US" sz="2800" dirty="0" smtClean="0"/>
              <a:t>The South prospered, thanks in part to aid from the U.S. and other countries</a:t>
            </a:r>
          </a:p>
        </p:txBody>
      </p:sp>
    </p:spTree>
    <p:extLst>
      <p:ext uri="{BB962C8B-B14F-4D97-AF65-F5344CB8AC3E}">
        <p14:creationId xmlns:p14="http://schemas.microsoft.com/office/powerpoint/2010/main" val="373840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War Breaks out in Vietnam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Much like the Korean War, the involvement of the U.S. in Vietnam stemmed from its Cold War containment policy</a:t>
            </a:r>
          </a:p>
          <a:p>
            <a:r>
              <a:rPr lang="en-US" sz="2800" dirty="0" smtClean="0"/>
              <a:t>After WWII, stopping the spread of communism was the main goal of U.S. foreign policy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6292" y="2227263"/>
            <a:ext cx="2846466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road to war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6105" y="2228003"/>
            <a:ext cx="2725340" cy="36337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500" y="2228003"/>
            <a:ext cx="6721309" cy="40838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 the early 1900s, France controlled Vietnam</a:t>
            </a:r>
          </a:p>
          <a:p>
            <a:r>
              <a:rPr lang="en-US" sz="2800" dirty="0" smtClean="0"/>
              <a:t>During the 1930s, a young nationalist, </a:t>
            </a:r>
            <a:r>
              <a:rPr lang="en-US" sz="2800" b="1" dirty="0" smtClean="0"/>
              <a:t>Ho Chi Minh</a:t>
            </a:r>
            <a:r>
              <a:rPr lang="en-US" sz="2800" dirty="0" smtClean="0"/>
              <a:t>, turned to the communists for help in revolting against the French</a:t>
            </a:r>
          </a:p>
          <a:p>
            <a:r>
              <a:rPr lang="en-US" sz="2800" dirty="0" smtClean="0"/>
              <a:t>The Japanese seized control of Vietnam in 1940, but were forced out after their defeat in 1945 and France wanted to regain its colony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37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fighting begins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972008" cy="42489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Vietnamese nationalists and communists joined to fight the French</a:t>
            </a:r>
          </a:p>
          <a:p>
            <a:r>
              <a:rPr lang="en-US" sz="2800" dirty="0" smtClean="0"/>
              <a:t>In 1954, the French surrendered to Ho Chi Minh</a:t>
            </a:r>
          </a:p>
          <a:p>
            <a:r>
              <a:rPr lang="en-US" sz="2800" dirty="0" smtClean="0"/>
              <a:t>With the defeat of the French, the U.S. feared that a communist Vietnam could cause other Asian countries to fall to communism- this became known as the </a:t>
            </a:r>
            <a:r>
              <a:rPr lang="en-US" sz="2800" b="1" dirty="0" smtClean="0"/>
              <a:t>domino theory</a:t>
            </a:r>
            <a:endParaRPr lang="en-US" sz="2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8877" y="3048000"/>
            <a:ext cx="4628898" cy="23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Vietnam- a divided country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7800" y="2515394"/>
            <a:ext cx="2981325" cy="365086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2228003"/>
            <a:ext cx="6772109" cy="41600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Vietnam was divided at the 17˚ north latitude</a:t>
            </a:r>
          </a:p>
          <a:p>
            <a:r>
              <a:rPr lang="en-US" sz="2800" dirty="0" smtClean="0"/>
              <a:t>The north was communist and ruled by Ho Chi Minh and the south was ruled by an anti-communist government under the leadership of </a:t>
            </a:r>
            <a:r>
              <a:rPr lang="en-US" sz="2800" b="1" dirty="0" smtClean="0"/>
              <a:t>Ngo </a:t>
            </a:r>
            <a:r>
              <a:rPr lang="en-US" sz="2800" b="1" dirty="0" err="1" smtClean="0"/>
              <a:t>Dinh</a:t>
            </a:r>
            <a:r>
              <a:rPr lang="en-US" sz="2800" b="1" dirty="0" smtClean="0"/>
              <a:t> Diem</a:t>
            </a:r>
          </a:p>
          <a:p>
            <a:r>
              <a:rPr lang="en-US" sz="2800" dirty="0" smtClean="0"/>
              <a:t>Diem ruled the south as a dictator, and communist guerillas backed by the north called </a:t>
            </a:r>
            <a:r>
              <a:rPr lang="en-US" sz="2800" b="1" dirty="0" smtClean="0"/>
              <a:t>Vietcong</a:t>
            </a:r>
            <a:r>
              <a:rPr lang="en-US" sz="2800" dirty="0" smtClean="0"/>
              <a:t> began to gain strength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12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United States gets involved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Faced with the possibility of a Communist victory, the U.S. decided to increase its involvement in Vietnam</a:t>
            </a:r>
          </a:p>
          <a:p>
            <a:r>
              <a:rPr lang="en-US" sz="2800" dirty="0" smtClean="0"/>
              <a:t>They steadily increased troops and supply shipments to Vietnam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7812" y="2227263"/>
            <a:ext cx="4943425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U.S. troops enter the fight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46225" y="2591594"/>
            <a:ext cx="4019892" cy="260611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August 1964, Congress authorized the president to send U.S. troops to fight in Vietnam</a:t>
            </a:r>
          </a:p>
          <a:p>
            <a:r>
              <a:rPr lang="en-US" sz="2800" dirty="0" smtClean="0"/>
              <a:t>By 1968, more than 500,000 U.S. soldiers were in combat there</a:t>
            </a:r>
          </a:p>
          <a:p>
            <a:r>
              <a:rPr lang="en-US" sz="2800" dirty="0" smtClean="0"/>
              <a:t>U.S. planes also began to bomb North Vietnam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88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U.S. troops enter the </a:t>
            </a:r>
            <a:r>
              <a:rPr lang="en-US" sz="3500" dirty="0" smtClean="0"/>
              <a:t>fight, cont.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5870407" cy="39060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U.S. had two main problems in Vietnam:</a:t>
            </a:r>
          </a:p>
          <a:p>
            <a:r>
              <a:rPr lang="en-US" sz="2800" dirty="0" smtClean="0"/>
              <a:t>U.S. soldiers were fighting a guerilla war in unfamiliar jungle terrain, and</a:t>
            </a:r>
          </a:p>
          <a:p>
            <a:r>
              <a:rPr lang="en-US" sz="2800" dirty="0" smtClean="0"/>
              <a:t>The South Vietnamese government they were defending was becoming more unpopular and support for the Vietcong was growing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0894" y="2227263"/>
            <a:ext cx="4497261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4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United States Withdraws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3201" y="2514600"/>
            <a:ext cx="3063736" cy="26098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9700" y="2070100"/>
            <a:ext cx="7772400" cy="443229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During the late 1960’s, the war grew increasingly unpopular in the U.S., and protests began</a:t>
            </a:r>
          </a:p>
          <a:p>
            <a:r>
              <a:rPr lang="en-US" sz="2800" dirty="0" smtClean="0"/>
              <a:t>President Nixon began withdrawing troops from Vietnam in 1969</a:t>
            </a:r>
          </a:p>
          <a:p>
            <a:r>
              <a:rPr lang="en-US" sz="2800" dirty="0" smtClean="0"/>
              <a:t>He had a plan called </a:t>
            </a:r>
            <a:r>
              <a:rPr lang="en-US" sz="2800" b="1" dirty="0" smtClean="0"/>
              <a:t>Vietnamization</a:t>
            </a:r>
            <a:r>
              <a:rPr lang="en-US" sz="2800" dirty="0" smtClean="0"/>
              <a:t>, which allowed for U.S. troops to gradually pull out while the south increased their combat role</a:t>
            </a:r>
          </a:p>
          <a:p>
            <a:r>
              <a:rPr lang="en-US" sz="2800" dirty="0" smtClean="0"/>
              <a:t>The last U.S. troops left in 1973</a:t>
            </a:r>
          </a:p>
          <a:p>
            <a:r>
              <a:rPr lang="en-US" sz="2800" dirty="0" smtClean="0"/>
              <a:t>More than 1.5 million Vietnamese and 58,000 Americans died in the Vietnam War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819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Yalta conference: a postwar plan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57312" y="2390775"/>
            <a:ext cx="3240088" cy="324008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6500" y="2228003"/>
            <a:ext cx="6365709" cy="3817197"/>
          </a:xfrm>
        </p:spPr>
        <p:txBody>
          <a:bodyPr>
            <a:noAutofit/>
          </a:bodyPr>
          <a:lstStyle/>
          <a:p>
            <a:r>
              <a:rPr lang="en-US" sz="2800" dirty="0" smtClean="0"/>
              <a:t>In February 1945, leaders of the U.S., Britain, and the Soviet Union met at the Soviet Black Sea resort of </a:t>
            </a:r>
            <a:r>
              <a:rPr lang="en-US" sz="2800" b="1" dirty="0" smtClean="0"/>
              <a:t>Yalta</a:t>
            </a:r>
          </a:p>
          <a:p>
            <a:r>
              <a:rPr lang="en-US" sz="2800" dirty="0" smtClean="0"/>
              <a:t>They agreed to divide Germany into zones of occupation controlled by Allied military forces</a:t>
            </a:r>
          </a:p>
          <a:p>
            <a:r>
              <a:rPr lang="en-US" sz="2800" dirty="0" smtClean="0"/>
              <a:t>Stalin agreed to join the forces against Japan and promised free elections in Eastern Europe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91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Cambodia in Turmoil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In 1975, communist rebels known as the </a:t>
            </a:r>
            <a:r>
              <a:rPr lang="en-US" sz="2800" b="1" dirty="0" smtClean="0"/>
              <a:t>Khmer Rouge </a:t>
            </a:r>
            <a:r>
              <a:rPr lang="en-US" sz="2800" dirty="0" smtClean="0"/>
              <a:t>set up a brutal government under the leadership of </a:t>
            </a:r>
            <a:r>
              <a:rPr lang="en-US" sz="2800" b="1" dirty="0" smtClean="0"/>
              <a:t>Pol Pot</a:t>
            </a:r>
          </a:p>
          <a:p>
            <a:r>
              <a:rPr lang="en-US" sz="2800" dirty="0" smtClean="0"/>
              <a:t>They slaughtered 2 million people in an attempt to transform Cambodia into a Communist society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8075" y="2518967"/>
            <a:ext cx="5275439" cy="29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8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Vietnam after the war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6149808" cy="40203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After 1975, the victorious North Vietnamese imposed tight controls on the South</a:t>
            </a:r>
          </a:p>
          <a:p>
            <a:r>
              <a:rPr lang="en-US" sz="2800" dirty="0" smtClean="0"/>
              <a:t>Communist oppression caused 1.5 million people to flee Vietnam</a:t>
            </a:r>
          </a:p>
          <a:p>
            <a:r>
              <a:rPr lang="en-US" sz="2800" dirty="0" smtClean="0"/>
              <a:t>The U.S. normalized relations with Vietnam in 1995, and today the country (while still communist) welcomes foreign investment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1402" y="2062237"/>
            <a:ext cx="2810497" cy="41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Fighting for the third world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6111708" cy="42616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Following WWII, the world’s nations were grouped into three “worlds”</a:t>
            </a:r>
          </a:p>
          <a:p>
            <a:r>
              <a:rPr lang="en-US" sz="2800" dirty="0" smtClean="0"/>
              <a:t>The </a:t>
            </a:r>
            <a:r>
              <a:rPr lang="en-US" sz="2800" b="1" dirty="0" smtClean="0"/>
              <a:t>Third </a:t>
            </a:r>
            <a:r>
              <a:rPr lang="en-US" sz="2800" b="1" dirty="0"/>
              <a:t>W</a:t>
            </a:r>
            <a:r>
              <a:rPr lang="en-US" sz="2800" b="1" dirty="0" smtClean="0"/>
              <a:t>orld </a:t>
            </a:r>
            <a:r>
              <a:rPr lang="en-US" sz="2800" dirty="0" smtClean="0"/>
              <a:t>consisted of developing nations, often newly independent, who were not aligned with the U.S. or </a:t>
            </a:r>
            <a:r>
              <a:rPr lang="en-US" sz="2800" smtClean="0"/>
              <a:t>Soviet Union</a:t>
            </a:r>
            <a:endParaRPr lang="en-US" sz="2800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9293" y="2527300"/>
            <a:ext cx="4835673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Cold war strategies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7787" y="2512219"/>
            <a:ext cx="4205630" cy="279865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The U.S. and the Soviet Union used a variety of techniques to gain influence in the </a:t>
            </a:r>
            <a:r>
              <a:rPr lang="en-US" sz="2800" dirty="0"/>
              <a:t>T</a:t>
            </a:r>
            <a:r>
              <a:rPr lang="en-US" sz="2800" dirty="0" smtClean="0"/>
              <a:t>hird World</a:t>
            </a:r>
          </a:p>
          <a:p>
            <a:r>
              <a:rPr lang="en-US" sz="2800" dirty="0" smtClean="0"/>
              <a:t>They backed wars of revolution and gave aid to several countries</a:t>
            </a:r>
          </a:p>
          <a:p>
            <a:r>
              <a:rPr lang="en-US" sz="2800" dirty="0" smtClean="0"/>
              <a:t>The CIA and the KGB (Soviet intelligence agency) engaged in secret activities against each other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279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Association of Nonaligned nations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Not all third world nations wished to play a role in the Cold War</a:t>
            </a:r>
          </a:p>
          <a:p>
            <a:r>
              <a:rPr lang="en-US" sz="2800" dirty="0" smtClean="0"/>
              <a:t>In 1955, Indonesia hosted leaders from Africa and Asia at the </a:t>
            </a:r>
            <a:r>
              <a:rPr lang="en-US" sz="2800" b="1" dirty="0" smtClean="0"/>
              <a:t>Bandung Conference</a:t>
            </a:r>
          </a:p>
          <a:p>
            <a:r>
              <a:rPr lang="en-US" sz="2800" dirty="0" smtClean="0"/>
              <a:t>They met to form a </a:t>
            </a:r>
            <a:r>
              <a:rPr lang="en-US" sz="2800" b="1" dirty="0" smtClean="0"/>
              <a:t>“third force” </a:t>
            </a:r>
            <a:r>
              <a:rPr lang="en-US" sz="2800" dirty="0" smtClean="0"/>
              <a:t>of independent countries, or </a:t>
            </a:r>
            <a:r>
              <a:rPr lang="en-US" sz="2800" b="1" dirty="0" smtClean="0"/>
              <a:t>nonaligned nations</a:t>
            </a:r>
            <a:endParaRPr lang="en-US" sz="2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4300" y="2374106"/>
            <a:ext cx="4441825" cy="32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Confrontations in Latin America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9350" y="2624931"/>
            <a:ext cx="4286250" cy="28384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3583" y="2228003"/>
            <a:ext cx="5607226" cy="37663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After WWII, rapid industrialization, population growth, and a large wealth gap led Latin American nations to seek aid from both superpowers</a:t>
            </a:r>
          </a:p>
          <a:p>
            <a:r>
              <a:rPr lang="en-US" sz="2800" dirty="0" smtClean="0"/>
              <a:t>The Soviet Union often backed revolutionary movements in these countries and the U.S. backed anti-Communist dictators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30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Fidel Castro and the Cuban Revolution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392" y="2220806"/>
            <a:ext cx="7064208" cy="40838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 the 1950’s, Cuba was ruled by an unpopular dictator, </a:t>
            </a:r>
            <a:r>
              <a:rPr lang="en-US" sz="2800" b="1" dirty="0" err="1" smtClean="0"/>
              <a:t>Fulgencio</a:t>
            </a:r>
            <a:r>
              <a:rPr lang="en-US" sz="2800" b="1" dirty="0" smtClean="0"/>
              <a:t> Batista</a:t>
            </a:r>
          </a:p>
          <a:p>
            <a:r>
              <a:rPr lang="en-US" sz="2800" dirty="0" smtClean="0"/>
              <a:t>A lawyer named </a:t>
            </a:r>
            <a:r>
              <a:rPr lang="en-US" sz="2800" b="1" dirty="0" smtClean="0"/>
              <a:t>Fidel Castro </a:t>
            </a:r>
            <a:r>
              <a:rPr lang="en-US" sz="2800" dirty="0" smtClean="0"/>
              <a:t>led a revolution in 1959 which overthrew Batista</a:t>
            </a:r>
          </a:p>
          <a:p>
            <a:r>
              <a:rPr lang="en-US" sz="2800" dirty="0" smtClean="0"/>
              <a:t>Castro became a harsh dictator and allied with the Soviets for economic and military aid</a:t>
            </a:r>
          </a:p>
          <a:p>
            <a:r>
              <a:rPr lang="en-US" sz="2800" dirty="0" smtClean="0"/>
              <a:t>In April 1961, the U.S. invaded Cuba at the </a:t>
            </a:r>
            <a:r>
              <a:rPr lang="en-US" sz="2800" b="1" dirty="0" smtClean="0"/>
              <a:t>Bay of Pigs </a:t>
            </a:r>
            <a:r>
              <a:rPr lang="en-US" sz="2800" dirty="0" smtClean="0"/>
              <a:t>and suffered a humiliating defeat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48600" y="2374900"/>
            <a:ext cx="3662864" cy="35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7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Cuban missile crisis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0033" y="2341563"/>
            <a:ext cx="2934283" cy="36337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2133601"/>
            <a:ext cx="6924509" cy="42545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 July 1962, </a:t>
            </a:r>
            <a:r>
              <a:rPr lang="en-US" sz="2800" b="1" dirty="0" smtClean="0"/>
              <a:t>Nikita Khrushchev</a:t>
            </a:r>
            <a:r>
              <a:rPr lang="en-US" sz="2800" dirty="0" smtClean="0"/>
              <a:t>, the leader of the Soviet Union, secretly began to build 42 missile sites in Cuba</a:t>
            </a:r>
          </a:p>
          <a:p>
            <a:r>
              <a:rPr lang="en-US" sz="2800" dirty="0" smtClean="0"/>
              <a:t>U.S. president John F. Kennedy declared that missiles so close to the U.S. mainland were a threat and demanded their removal</a:t>
            </a:r>
          </a:p>
          <a:p>
            <a:r>
              <a:rPr lang="en-US" sz="2800" dirty="0" smtClean="0"/>
              <a:t>The world feared nuclear war, but Khrushchev removed the missiles in return for a U.S. promise to not invade Cuba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73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Confrontations in the middle east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Throughout the Middle East, oil industry wealth fueled a growing clash between traditional Islamic values and modern Western Materialism</a:t>
            </a:r>
          </a:p>
          <a:p>
            <a:r>
              <a:rPr lang="en-US" sz="2800" dirty="0" smtClean="0"/>
              <a:t>This area attracted both superpowers because of its rich natural resources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2900" y="2659855"/>
            <a:ext cx="4162425" cy="283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2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Secular rule in Iran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7267407" cy="42489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By the late 1950’s, Iran was led by </a:t>
            </a:r>
            <a:r>
              <a:rPr lang="en-US" sz="2800" b="1" dirty="0" smtClean="0"/>
              <a:t>Shah Mohammed Reza Pahlavi</a:t>
            </a:r>
            <a:r>
              <a:rPr lang="en-US" sz="2800" dirty="0" smtClean="0"/>
              <a:t>, who westernized the country</a:t>
            </a:r>
          </a:p>
          <a:p>
            <a:r>
              <a:rPr lang="en-US" sz="2800" dirty="0" smtClean="0"/>
              <a:t>The shah tried to weaken the influence of Iran’s conservative Muslim leaders, known as </a:t>
            </a:r>
            <a:r>
              <a:rPr lang="en-US" sz="2800" b="1" dirty="0" smtClean="0"/>
              <a:t>ayatollahs</a:t>
            </a:r>
          </a:p>
          <a:p>
            <a:r>
              <a:rPr lang="en-US" sz="2800" b="1" dirty="0" smtClean="0"/>
              <a:t>Ayatollah </a:t>
            </a:r>
            <a:r>
              <a:rPr lang="en-US" sz="2800" b="1" dirty="0" err="1" smtClean="0"/>
              <a:t>Ruholla</a:t>
            </a:r>
            <a:r>
              <a:rPr lang="en-US" sz="2800" b="1" dirty="0" smtClean="0"/>
              <a:t> Khomeini </a:t>
            </a:r>
            <a:r>
              <a:rPr lang="en-US" sz="2800" dirty="0" smtClean="0"/>
              <a:t>spurred riots to break out in Iran in 1978, and the shah fled in 1979, leaving Khomeini in power</a:t>
            </a:r>
            <a:endParaRPr lang="en-US" sz="2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57560" y="2379663"/>
            <a:ext cx="2699929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Creation of the united nations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June 1945, the Soviet Union, U.S., and 48 other nations formed the </a:t>
            </a:r>
            <a:r>
              <a:rPr lang="en-US" sz="2800" b="1" dirty="0" smtClean="0"/>
              <a:t>United Nations</a:t>
            </a:r>
          </a:p>
          <a:p>
            <a:r>
              <a:rPr lang="en-US" sz="2800" dirty="0" smtClean="0"/>
              <a:t>The U.N. was intended to protect its members against aggression and it was to be based in </a:t>
            </a:r>
            <a:r>
              <a:rPr lang="en-US" sz="2800" b="1" dirty="0" smtClean="0"/>
              <a:t>New York</a:t>
            </a:r>
            <a:endParaRPr lang="en-US" sz="2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9124" y="2228003"/>
            <a:ext cx="345757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3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Khomeini’s anti-U.S. policies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2083" y="2379663"/>
            <a:ext cx="4272603" cy="320833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84800" y="2228003"/>
            <a:ext cx="6226009" cy="39695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 1979 with the ayatollah’s blessing, Islamic revolutionaries seized the U.S. embassy in </a:t>
            </a:r>
            <a:r>
              <a:rPr lang="en-US" sz="2800" b="1" dirty="0" smtClean="0"/>
              <a:t>Tehran</a:t>
            </a:r>
            <a:r>
              <a:rPr lang="en-US" sz="2800" dirty="0" smtClean="0"/>
              <a:t>, taking more than 60 Americans hostage for 444 days in the </a:t>
            </a:r>
            <a:r>
              <a:rPr lang="en-US" sz="2800" b="1" dirty="0" smtClean="0"/>
              <a:t>Iran Hostage Crisis</a:t>
            </a:r>
          </a:p>
          <a:p>
            <a:r>
              <a:rPr lang="en-US" sz="2800" dirty="0" smtClean="0"/>
              <a:t>War broke out between Iran and Iraq in 1980 because of Iraq’s secular policies and continued until 1988, costing 1 million lives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5948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superpowers face off in Afghanistan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6124408" cy="40711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Soviet Union invaded Afghanistan in 1979 to put down a Muslim revolt</a:t>
            </a:r>
          </a:p>
          <a:p>
            <a:r>
              <a:rPr lang="en-US" sz="2800" dirty="0" smtClean="0"/>
              <a:t>Similar to Vietnam, the Soviets found themselves fighting a guerilla war in unfamiliar territory</a:t>
            </a:r>
          </a:p>
          <a:p>
            <a:r>
              <a:rPr lang="en-US" sz="2800" dirty="0" smtClean="0"/>
              <a:t>Supplied with American weapons, the </a:t>
            </a:r>
            <a:r>
              <a:rPr lang="en-US" sz="2800" b="1" dirty="0" smtClean="0"/>
              <a:t>mujahedeen</a:t>
            </a:r>
            <a:r>
              <a:rPr lang="en-US" sz="2800" dirty="0" smtClean="0"/>
              <a:t>, or holy warriors, fought on and the Soviets withdrew in 1989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02798" y="2228003"/>
            <a:ext cx="2709602" cy="42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Soviet policy in eastern Europe and china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5895807" cy="39695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After Stalin’s death, more moderate Soviet leaders came to power and allowed their satellite countries more independence</a:t>
            </a:r>
          </a:p>
          <a:p>
            <a:r>
              <a:rPr lang="en-US" sz="2800" dirty="0" smtClean="0"/>
              <a:t>During the 1950’s and 1960’s, growing protest movements in Eastern Europe threatened Soviet control in the region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6999" y="2500682"/>
            <a:ext cx="5087438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4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Destalinization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3925" y="2733539"/>
            <a:ext cx="4211515" cy="276556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0500" y="2228003"/>
            <a:ext cx="6340309" cy="42235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After Stalin’s death in 1953, </a:t>
            </a:r>
            <a:r>
              <a:rPr lang="en-US" sz="2800" b="1" dirty="0" smtClean="0"/>
              <a:t>Nikita Khrushchev </a:t>
            </a:r>
            <a:r>
              <a:rPr lang="en-US" sz="2800" dirty="0" smtClean="0"/>
              <a:t>became the dominant Soviet leader</a:t>
            </a:r>
          </a:p>
          <a:p>
            <a:r>
              <a:rPr lang="en-US" sz="2800" dirty="0" smtClean="0"/>
              <a:t>He started a policy called </a:t>
            </a:r>
            <a:r>
              <a:rPr lang="en-US" sz="2800" b="1" dirty="0" smtClean="0"/>
              <a:t>destalinization</a:t>
            </a:r>
            <a:r>
              <a:rPr lang="en-US" sz="2800" dirty="0" smtClean="0"/>
              <a:t>, or purging the country of Stalin’s memory and working more peacefully with capitalist states</a:t>
            </a:r>
          </a:p>
          <a:p>
            <a:r>
              <a:rPr lang="en-US" sz="2800" dirty="0" smtClean="0"/>
              <a:t>Many satellite countries began to protest Soviet rule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468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revolt in Czechoslovakia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606882" cy="39822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In 1964, Khrushchev was replaced by </a:t>
            </a:r>
            <a:r>
              <a:rPr lang="en-US" sz="2800" b="1" dirty="0" smtClean="0"/>
              <a:t>Leonid Brezhnev </a:t>
            </a:r>
            <a:r>
              <a:rPr lang="en-US" sz="2800" dirty="0" smtClean="0"/>
              <a:t>as Soviet leader</a:t>
            </a:r>
          </a:p>
          <a:p>
            <a:r>
              <a:rPr lang="en-US" sz="2800" dirty="0" smtClean="0"/>
              <a:t>Brezhnev was a brutal dictator and invaded Czechoslovakia in 1968 when their leader, Alexander </a:t>
            </a:r>
            <a:r>
              <a:rPr lang="en-US" sz="2800" dirty="0" err="1" smtClean="0"/>
              <a:t>Dubček</a:t>
            </a:r>
            <a:r>
              <a:rPr lang="en-US" sz="2800" dirty="0" smtClean="0"/>
              <a:t> loosened controls on censorship during the </a:t>
            </a:r>
            <a:r>
              <a:rPr lang="en-US" sz="2800" b="1" dirty="0" smtClean="0"/>
              <a:t>Prague Spring</a:t>
            </a:r>
            <a:endParaRPr lang="en-US" sz="2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38495" y="2482109"/>
            <a:ext cx="5018480" cy="322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Brinkmanship breaks down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3"/>
            <a:ext cx="6340307" cy="41346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After the Vietnam war, the U.S. backed away from its policy of confrontation with the Soviet Union</a:t>
            </a:r>
          </a:p>
          <a:p>
            <a:r>
              <a:rPr lang="en-US" sz="2800" dirty="0" smtClean="0"/>
              <a:t>Under Richard Nixon, </a:t>
            </a:r>
            <a:r>
              <a:rPr lang="en-US" sz="2800" b="1" dirty="0" smtClean="0"/>
              <a:t>détente</a:t>
            </a:r>
            <a:r>
              <a:rPr lang="en-US" sz="2800" dirty="0" smtClean="0"/>
              <a:t>, a policy of lessoning Cold War tensions, replaced brinkmanship</a:t>
            </a:r>
          </a:p>
          <a:p>
            <a:r>
              <a:rPr lang="en-US" sz="2800" dirty="0" smtClean="0"/>
              <a:t>This grew out of a philosophy known as </a:t>
            </a:r>
            <a:r>
              <a:rPr lang="en-US" sz="2800" b="1" dirty="0" smtClean="0"/>
              <a:t>realpolitik</a:t>
            </a:r>
            <a:r>
              <a:rPr lang="en-US" sz="2800" dirty="0" smtClean="0"/>
              <a:t>, meaning “realistic policies”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72400" y="2356644"/>
            <a:ext cx="268605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Nixon visits communist powers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1972, Nixon visited both China and the Soviet Union</a:t>
            </a:r>
          </a:p>
          <a:p>
            <a:r>
              <a:rPr lang="en-US" sz="2800" dirty="0" smtClean="0"/>
              <a:t>After a series of meetings called the Strategic Arms Limitation Talks (SALT), Nixon and Brezhnev signed the SALT I treaty, limiting nuclear weapons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6862" y="2539206"/>
            <a:ext cx="45053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Reagan takes an anti-communist stance</a:t>
            </a:r>
            <a:endParaRPr lang="en-US" sz="35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3583" y="2228003"/>
            <a:ext cx="5607226" cy="388069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Under presidents Nixon, Ford, and Carter the U.S. improved relations with the Soviet Union</a:t>
            </a:r>
          </a:p>
          <a:p>
            <a:r>
              <a:rPr lang="en-US" sz="2800" b="1" dirty="0" smtClean="0"/>
              <a:t>Ronald Reagan </a:t>
            </a:r>
            <a:r>
              <a:rPr lang="en-US" sz="2800" dirty="0" smtClean="0"/>
              <a:t>took office in 1981 and put economic and military pressure on the Soviets</a:t>
            </a:r>
            <a:endParaRPr lang="en-US" sz="2800" dirty="0"/>
          </a:p>
          <a:p>
            <a:r>
              <a:rPr lang="en-US" sz="2800" dirty="0" smtClean="0"/>
              <a:t>The Soviet Union collapsed in 1991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6475" y="2720181"/>
            <a:ext cx="45720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0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Differing U.S. and Soviet Goals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The U.S. and the Soviet Union split sharply after WWII</a:t>
            </a:r>
          </a:p>
          <a:p>
            <a:r>
              <a:rPr lang="en-US" sz="2800" dirty="0" smtClean="0"/>
              <a:t>The Soviets had 50x as many fatalities as the U.S. and many Soviet cities were demolished</a:t>
            </a:r>
          </a:p>
          <a:p>
            <a:r>
              <a:rPr lang="en-US" sz="2800" dirty="0" smtClean="0"/>
              <a:t>This along with differing political and economic situations affected their postwar goals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731" y="4051300"/>
            <a:ext cx="3628571" cy="2413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08700" y="2228003"/>
            <a:ext cx="3378200" cy="216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9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Eastern Europe’s iron curtain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0295" y="2341563"/>
            <a:ext cx="3328360" cy="36337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228003"/>
            <a:ext cx="6886409" cy="40457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A major goal of the Soviet Union was to shield itself from another invasion from the west</a:t>
            </a:r>
          </a:p>
          <a:p>
            <a:r>
              <a:rPr lang="en-US" sz="2800" dirty="0" smtClean="0"/>
              <a:t>Stalin ignored the Yalta agreement and installed communist governments in 7 Eastern European countries as a buffer zone</a:t>
            </a:r>
          </a:p>
          <a:p>
            <a:r>
              <a:rPr lang="en-US" sz="2800" dirty="0" smtClean="0"/>
              <a:t>In early 1946, Stalin declared that communism and capitalism could not exist in the same world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3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An iron curtain divides east and west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3309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Germany was now split into two sections, and the Soviets controlled the eastern part including Berlin</a:t>
            </a:r>
          </a:p>
          <a:p>
            <a:r>
              <a:rPr lang="en-US" sz="2800" dirty="0" smtClean="0"/>
              <a:t>Churchill’s phrase </a:t>
            </a:r>
            <a:r>
              <a:rPr lang="en-US" sz="2800" b="1" dirty="0" smtClean="0"/>
              <a:t>“iron curtain” </a:t>
            </a:r>
            <a:r>
              <a:rPr lang="en-US" sz="2800" dirty="0" smtClean="0"/>
              <a:t>came to represent Europe’s division into democratic Western Europe and communist Eastern Europe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9131" y="2366963"/>
            <a:ext cx="3633787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7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United States tries to contain soviets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7704" y="2227263"/>
            <a:ext cx="2609541" cy="363378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U.S.-Soviet relations continued to worsen in 1946 and 1947</a:t>
            </a:r>
          </a:p>
          <a:p>
            <a:r>
              <a:rPr lang="en-US" sz="2800" dirty="0" smtClean="0"/>
              <a:t>President Truman adopted a foreign policy called </a:t>
            </a:r>
            <a:r>
              <a:rPr lang="en-US" sz="2800" b="1" dirty="0" smtClean="0"/>
              <a:t>containment</a:t>
            </a:r>
            <a:r>
              <a:rPr lang="en-US" sz="2800" dirty="0" smtClean="0"/>
              <a:t>- it was directed at blocking Soviet influence and the spread of communism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204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The Truman doctrine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Truman’s support for countries the rejected communism was called the </a:t>
            </a:r>
            <a:r>
              <a:rPr lang="en-US" sz="2800" b="1" dirty="0" smtClean="0"/>
              <a:t>Truman Doctrine</a:t>
            </a:r>
          </a:p>
          <a:p>
            <a:r>
              <a:rPr lang="en-US" sz="2800" dirty="0" smtClean="0"/>
              <a:t>The U.S. congress authorized more than $400 million in aid to countries threatened by communism such as Turkey and Greece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62302" y="2227263"/>
            <a:ext cx="3274445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</TotalTime>
  <Words>2354</Words>
  <Application>Microsoft Office PowerPoint</Application>
  <PresentationFormat>Widescreen</PresentationFormat>
  <Paragraphs>172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Gill Sans MT</vt:lpstr>
      <vt:lpstr>Wingdings 2</vt:lpstr>
      <vt:lpstr>Dividend</vt:lpstr>
      <vt:lpstr>Chapters 31 and 33</vt:lpstr>
      <vt:lpstr>Allies become enemies</vt:lpstr>
      <vt:lpstr>Yalta conference: a postwar plan</vt:lpstr>
      <vt:lpstr>Creation of the united nations</vt:lpstr>
      <vt:lpstr>Differing U.S. and Soviet Goals</vt:lpstr>
      <vt:lpstr>Eastern Europe’s iron curtain</vt:lpstr>
      <vt:lpstr>An iron curtain divides east and west</vt:lpstr>
      <vt:lpstr>United States tries to contain soviets</vt:lpstr>
      <vt:lpstr>The Truman doctrine</vt:lpstr>
      <vt:lpstr>The Marshall plan</vt:lpstr>
      <vt:lpstr>The berlin airlift</vt:lpstr>
      <vt:lpstr>The Cold war divides the world</vt:lpstr>
      <vt:lpstr>Superpowers form rival alliances</vt:lpstr>
      <vt:lpstr>The threat of nuclear war</vt:lpstr>
      <vt:lpstr>The cold war in the skies</vt:lpstr>
      <vt:lpstr>War in Korea</vt:lpstr>
      <vt:lpstr>Standoff at the 38th parallel</vt:lpstr>
      <vt:lpstr>Standoff at the 38th parallel, cont.</vt:lpstr>
      <vt:lpstr>The fighting continues</vt:lpstr>
      <vt:lpstr>The fighting continues, cont.</vt:lpstr>
      <vt:lpstr>Aftermath of the war</vt:lpstr>
      <vt:lpstr>War Breaks out in Vietnam</vt:lpstr>
      <vt:lpstr>The road to war</vt:lpstr>
      <vt:lpstr>The fighting begins</vt:lpstr>
      <vt:lpstr>Vietnam- a divided country</vt:lpstr>
      <vt:lpstr>The United States gets involved</vt:lpstr>
      <vt:lpstr>U.S. troops enter the fight</vt:lpstr>
      <vt:lpstr>U.S. troops enter the fight, cont.</vt:lpstr>
      <vt:lpstr>The United States Withdraws</vt:lpstr>
      <vt:lpstr>Cambodia in Turmoil</vt:lpstr>
      <vt:lpstr>Vietnam after the war</vt:lpstr>
      <vt:lpstr>Fighting for the third world</vt:lpstr>
      <vt:lpstr>Cold war strategies</vt:lpstr>
      <vt:lpstr>Association of Nonaligned nations</vt:lpstr>
      <vt:lpstr>Confrontations in Latin America</vt:lpstr>
      <vt:lpstr>Fidel Castro and the Cuban Revolution</vt:lpstr>
      <vt:lpstr>The Cuban missile crisis</vt:lpstr>
      <vt:lpstr>Confrontations in the middle east</vt:lpstr>
      <vt:lpstr>Secular rule in Iran</vt:lpstr>
      <vt:lpstr>Khomeini’s anti-U.S. policies</vt:lpstr>
      <vt:lpstr>The superpowers face off in Afghanistan</vt:lpstr>
      <vt:lpstr>Soviet policy in eastern Europe and china</vt:lpstr>
      <vt:lpstr>Destalinization</vt:lpstr>
      <vt:lpstr>The revolt in Czechoslovakia</vt:lpstr>
      <vt:lpstr>Brinkmanship breaks down</vt:lpstr>
      <vt:lpstr>Nixon visits communist powers</vt:lpstr>
      <vt:lpstr>Reagan takes an anti-communist stance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17</dc:title>
  <dc:creator>Smith, Sarah H.</dc:creator>
  <cp:lastModifiedBy>Smith, Sarah H.</cp:lastModifiedBy>
  <cp:revision>52</cp:revision>
  <dcterms:created xsi:type="dcterms:W3CDTF">2016-04-27T15:08:01Z</dcterms:created>
  <dcterms:modified xsi:type="dcterms:W3CDTF">2018-03-29T18:39:21Z</dcterms:modified>
</cp:coreProperties>
</file>