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Reformation in Europe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380115"/>
            <a:ext cx="10993546" cy="590321"/>
          </a:xfrm>
        </p:spPr>
        <p:txBody>
          <a:bodyPr>
            <a:noAutofit/>
          </a:bodyPr>
          <a:lstStyle/>
          <a:p>
            <a:r>
              <a:rPr lang="en-US" sz="5000" dirty="0" smtClean="0"/>
              <a:t>Chapter 16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434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2: The Spread of Protestantism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In the 1500’s, different forms of Protestantism began and spread, including Lutheranism, Calvinism, Anglican, and Anabaptist</a:t>
            </a:r>
          </a:p>
          <a:p>
            <a:r>
              <a:rPr lang="en-US" sz="2500" dirty="0" smtClean="0"/>
              <a:t>The Catholic Church underwent a reformation as well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6832" y="2076588"/>
            <a:ext cx="3021313" cy="43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Protestantism in Switzerland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48" y="1909319"/>
            <a:ext cx="11219933" cy="2333167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John Calvin </a:t>
            </a:r>
            <a:r>
              <a:rPr lang="en-US" sz="2500" dirty="0" smtClean="0"/>
              <a:t>(author of </a:t>
            </a:r>
            <a:r>
              <a:rPr lang="en-US" sz="2500" i="1" dirty="0" smtClean="0"/>
              <a:t>Institutes of Christian Religion</a:t>
            </a:r>
            <a:r>
              <a:rPr lang="en-US" sz="2500" dirty="0" smtClean="0"/>
              <a:t>) became the Protestant leader of Switzerland after fleeing France</a:t>
            </a:r>
          </a:p>
          <a:p>
            <a:r>
              <a:rPr lang="en-US" sz="2500" dirty="0" smtClean="0"/>
              <a:t>He began the Calvinist church, which believed in the doctrine of </a:t>
            </a:r>
            <a:r>
              <a:rPr lang="en-US" sz="2500" b="1" dirty="0" smtClean="0"/>
              <a:t>predestination,</a:t>
            </a:r>
            <a:r>
              <a:rPr lang="en-US" sz="2500" dirty="0" smtClean="0"/>
              <a:t> and ruled the city of Geneva, Switzerland</a:t>
            </a:r>
          </a:p>
          <a:p>
            <a:r>
              <a:rPr lang="en-US" sz="2500" dirty="0" smtClean="0"/>
              <a:t>Calvinism quickly spread throughout Europe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85375" y="4357816"/>
            <a:ext cx="4270677" cy="21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816386" cy="4164559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King Henry VIII wanted to divorce his wife (Catherine of Aragon) because he did not have a male heir</a:t>
            </a:r>
          </a:p>
          <a:p>
            <a:r>
              <a:rPr lang="en-US" sz="2500" dirty="0" smtClean="0"/>
              <a:t>He asked the pope for an annulment so he could marry Anne Boleyn</a:t>
            </a:r>
          </a:p>
          <a:p>
            <a:r>
              <a:rPr lang="en-US" sz="2500" dirty="0" smtClean="0"/>
              <a:t>The pope refused, and Henry broke from the Catholic Church to begin the Church of England, or Anglican Church</a:t>
            </a:r>
          </a:p>
          <a:p>
            <a:r>
              <a:rPr lang="en-US" sz="2500" b="1" dirty="0" smtClean="0"/>
              <a:t>Act of Supremacy of 1534- </a:t>
            </a:r>
            <a:r>
              <a:rPr lang="en-US" sz="2500" dirty="0" smtClean="0"/>
              <a:t>declared the king was the head of the church and state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9615" y="1939675"/>
            <a:ext cx="1696698" cy="2030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49" y="3970284"/>
            <a:ext cx="2901781" cy="1952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314" y="1939675"/>
            <a:ext cx="2682664" cy="1507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160" y="3447332"/>
            <a:ext cx="1872785" cy="18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Anabaptists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6850" y="2227263"/>
            <a:ext cx="4571250" cy="36337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500" b="1" dirty="0" smtClean="0"/>
              <a:t>Anabaptists</a:t>
            </a:r>
            <a:r>
              <a:rPr lang="en-US" sz="2500" dirty="0" smtClean="0"/>
              <a:t> were radical Protestants who believed the state should not play a role in religion at all</a:t>
            </a:r>
          </a:p>
          <a:p>
            <a:r>
              <a:rPr lang="en-US" sz="2500" dirty="0" smtClean="0"/>
              <a:t>Anabaptists believed in only adult baptism, and believed all members of the church to be equals</a:t>
            </a:r>
          </a:p>
          <a:p>
            <a:r>
              <a:rPr lang="en-US" sz="2500" dirty="0" smtClean="0"/>
              <a:t>Anabaptists were widely persecuted by other Protestants and Catholics alike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7465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smtClean="0"/>
              <a:t>The Protestant Reformation effected education in Europe, incorporating humanist methods, as well as establishing public schools</a:t>
            </a:r>
          </a:p>
          <a:p>
            <a:r>
              <a:rPr lang="en-US" sz="2500" dirty="0" smtClean="0"/>
              <a:t>Protestantism also encouraged marriage, as well as traditional male-female gender roles</a:t>
            </a:r>
          </a:p>
          <a:p>
            <a:r>
              <a:rPr lang="en-US" sz="2500" dirty="0" smtClean="0"/>
              <a:t>However, Anti-Semitism remained common in Europe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768180"/>
            <a:ext cx="5422900" cy="25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Reformation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306" y="2463114"/>
            <a:ext cx="4822493" cy="32165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151" y="2067697"/>
            <a:ext cx="5786658" cy="4053017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The Catholic </a:t>
            </a:r>
            <a:r>
              <a:rPr lang="en-US" sz="2500" smtClean="0"/>
              <a:t>Church was revitalized </a:t>
            </a:r>
            <a:r>
              <a:rPr lang="en-US" sz="2500" dirty="0" smtClean="0"/>
              <a:t>in the 1500’s because of three elements:</a:t>
            </a:r>
          </a:p>
          <a:p>
            <a:r>
              <a:rPr lang="en-US" sz="2500" b="1" dirty="0" smtClean="0"/>
              <a:t>The Jesuits- </a:t>
            </a:r>
            <a:r>
              <a:rPr lang="en-US" sz="2500" dirty="0" smtClean="0"/>
              <a:t>founded by Ignatius of Loyola. Spread Catholicism by missionaries and schools</a:t>
            </a:r>
          </a:p>
          <a:p>
            <a:r>
              <a:rPr lang="en-US" sz="2500" b="1" dirty="0" smtClean="0"/>
              <a:t>Reform of the papacy- </a:t>
            </a:r>
            <a:r>
              <a:rPr lang="en-US" sz="2500" dirty="0" smtClean="0"/>
              <a:t>Pope Paul III changed the corruption of the church</a:t>
            </a:r>
          </a:p>
          <a:p>
            <a:r>
              <a:rPr lang="en-US" sz="2500" b="1" dirty="0" smtClean="0"/>
              <a:t>Council of Trent- </a:t>
            </a:r>
            <a:r>
              <a:rPr lang="en-US" sz="2500" dirty="0" smtClean="0"/>
              <a:t>group of Catholic leaders who met to define church doctrine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1475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1: The 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835" y="2302145"/>
            <a:ext cx="9411305" cy="134721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rise of the Renaissance along with perceived corruption in the Catholic Church led to a call for church reform that split the Christian Church into two parts: Catholics and Protestants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2279" y="4109950"/>
            <a:ext cx="6514671" cy="20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415" y="2231790"/>
            <a:ext cx="5422390" cy="3633047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As a result of the Renaissance, a movement called </a:t>
            </a:r>
            <a:r>
              <a:rPr lang="en-US" sz="2500" b="1" dirty="0" smtClean="0"/>
              <a:t>Christian Humanism </a:t>
            </a:r>
            <a:r>
              <a:rPr lang="en-US" sz="2500" dirty="0" smtClean="0"/>
              <a:t>developed to reform the Catholic Church</a:t>
            </a:r>
          </a:p>
          <a:p>
            <a:r>
              <a:rPr lang="en-US" sz="2500" b="1" dirty="0" smtClean="0"/>
              <a:t>Desiderius Erasmus </a:t>
            </a:r>
            <a:r>
              <a:rPr lang="en-US" sz="2500" dirty="0" smtClean="0"/>
              <a:t>was the best-known Christian Humanist- wrote </a:t>
            </a:r>
            <a:r>
              <a:rPr lang="en-US" sz="2500" b="1" i="1" dirty="0" smtClean="0"/>
              <a:t>The Praise of Folly</a:t>
            </a:r>
            <a:r>
              <a:rPr lang="en-US" sz="2500" dirty="0" smtClean="0"/>
              <a:t>, criticizing religion of the time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0529" y="2228003"/>
            <a:ext cx="2769197" cy="39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Reform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1725" y="2401094"/>
            <a:ext cx="4381500" cy="32861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Many people were upset with the Catholic Church’s policies, as well as preoccupation of the Church leaders with politics and worldly interests</a:t>
            </a:r>
          </a:p>
          <a:p>
            <a:r>
              <a:rPr lang="en-US" sz="2500" dirty="0" smtClean="0"/>
              <a:t>The church was selling </a:t>
            </a:r>
            <a:r>
              <a:rPr lang="en-US" sz="2500" b="1" dirty="0" smtClean="0"/>
              <a:t>indulgences</a:t>
            </a:r>
            <a:r>
              <a:rPr lang="en-US" sz="2500" dirty="0" smtClean="0"/>
              <a:t>, or pardons for sin, to ensure people’s salvation</a:t>
            </a:r>
          </a:p>
        </p:txBody>
      </p:sp>
    </p:spTree>
    <p:extLst>
      <p:ext uri="{BB962C8B-B14F-4D97-AF65-F5344CB8AC3E}">
        <p14:creationId xmlns:p14="http://schemas.microsoft.com/office/powerpoint/2010/main" val="343571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Martin Luther </a:t>
            </a:r>
            <a:r>
              <a:rPr lang="en-US" sz="2500" dirty="0" smtClean="0"/>
              <a:t>was a Catholic monk and professor</a:t>
            </a:r>
          </a:p>
          <a:p>
            <a:r>
              <a:rPr lang="en-US" sz="2500" dirty="0" smtClean="0"/>
              <a:t>Luther disagreed with the Catholic Church that faith AND good works were needed for salvation- he thought only faith was</a:t>
            </a:r>
          </a:p>
          <a:p>
            <a:r>
              <a:rPr lang="en-US" sz="2500" dirty="0" smtClean="0"/>
              <a:t>This idea was called </a:t>
            </a:r>
            <a:r>
              <a:rPr lang="en-US" sz="2500" b="1" dirty="0" smtClean="0"/>
              <a:t>justification by </a:t>
            </a:r>
            <a:r>
              <a:rPr lang="en-US" sz="2500" b="1" dirty="0"/>
              <a:t>f</a:t>
            </a:r>
            <a:r>
              <a:rPr lang="en-US" sz="2500" b="1" dirty="0" smtClean="0"/>
              <a:t>aith alone</a:t>
            </a:r>
            <a:endParaRPr lang="en-US" sz="25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21871"/>
            <a:ext cx="5422900" cy="30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9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95 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3121" y="2182363"/>
            <a:ext cx="5422390" cy="3633047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In 1517, Luther posted a list of grievances against the church, called the </a:t>
            </a:r>
            <a:r>
              <a:rPr lang="en-US" sz="2500" b="1" dirty="0" smtClean="0"/>
              <a:t>95 Theses</a:t>
            </a:r>
            <a:r>
              <a:rPr lang="en-US" sz="2500" dirty="0" smtClean="0"/>
              <a:t>, on a church door in Wittenberg</a:t>
            </a:r>
          </a:p>
          <a:p>
            <a:r>
              <a:rPr lang="en-US" sz="2500" dirty="0" smtClean="0"/>
              <a:t>Thousands of copies were printed and distributed throughout Europe, increasing discontent with the Catholic Church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95511" y="2228003"/>
            <a:ext cx="2339464" cy="286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3" y="2228003"/>
            <a:ext cx="2663238" cy="28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Break with the church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455" y="2228003"/>
            <a:ext cx="3879487" cy="36337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686" y="2228003"/>
            <a:ext cx="6149123" cy="4181035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Luther continued to argue that faith alone brings salvation, as well as that there should be only two sacraments, and that church clergy should marry</a:t>
            </a:r>
          </a:p>
          <a:p>
            <a:r>
              <a:rPr lang="en-US" sz="2500" dirty="0" smtClean="0"/>
              <a:t>The pope excommunicated Luther in 1521, and he was made an outlaw within the Holy Roman Empire at the </a:t>
            </a:r>
            <a:r>
              <a:rPr lang="en-US" sz="2500" b="1" dirty="0" smtClean="0"/>
              <a:t>Diet of Worms</a:t>
            </a:r>
          </a:p>
          <a:p>
            <a:r>
              <a:rPr lang="en-US" sz="2500" dirty="0" smtClean="0"/>
              <a:t>Luther went into hiding and was later protected by Frederick III, the prince of Saxony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9291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Lutheranism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smtClean="0"/>
              <a:t>Luther gained support of many German rulers in the Holy Roman Empire, and many converted Catholic churches in their states to </a:t>
            </a:r>
            <a:r>
              <a:rPr lang="en-US" sz="2500" b="1" dirty="0" smtClean="0"/>
              <a:t>Lutheran</a:t>
            </a:r>
            <a:r>
              <a:rPr lang="en-US" sz="2500" dirty="0" smtClean="0"/>
              <a:t> churches</a:t>
            </a:r>
          </a:p>
          <a:p>
            <a:r>
              <a:rPr lang="en-US" sz="2500" dirty="0" smtClean="0"/>
              <a:t>In 1524, there was a peasant revolt against the German princes, and Luther backed the princes causing many to go back to the Catholic faith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5" y="1223824"/>
            <a:ext cx="1688756" cy="16887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77" y="2998574"/>
            <a:ext cx="4226044" cy="27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1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in the German Reformation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193" y="2438400"/>
            <a:ext cx="5113917" cy="32602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0011" y="2054504"/>
            <a:ext cx="5860798" cy="4057971"/>
          </a:xfrm>
        </p:spPr>
        <p:txBody>
          <a:bodyPr>
            <a:normAutofit lnSpcReduction="10000"/>
          </a:bodyPr>
          <a:lstStyle/>
          <a:p>
            <a:r>
              <a:rPr lang="en-US" sz="2500" b="1" dirty="0" smtClean="0"/>
              <a:t>Charles V</a:t>
            </a:r>
            <a:r>
              <a:rPr lang="en-US" sz="2500" dirty="0" smtClean="0"/>
              <a:t>, the Holy Roman Emperor, ruled an immense empire that maintained power largely because of the Catholic Church</a:t>
            </a:r>
          </a:p>
          <a:p>
            <a:r>
              <a:rPr lang="en-US" sz="2500" dirty="0" smtClean="0"/>
              <a:t>The Reformation caused a war between Charles V and the German princes, in which Charles V lost</a:t>
            </a:r>
          </a:p>
          <a:p>
            <a:r>
              <a:rPr lang="en-US" sz="2500" dirty="0" smtClean="0"/>
              <a:t>1555- </a:t>
            </a:r>
            <a:r>
              <a:rPr lang="en-US" sz="2500" b="1" dirty="0" smtClean="0"/>
              <a:t>Peace of Augsburg </a:t>
            </a:r>
            <a:r>
              <a:rPr lang="en-US" sz="2500" dirty="0" smtClean="0"/>
              <a:t>declared each German ruler could choose which religion their people practiced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058416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958</TotalTime>
  <Words>688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Gill Sans MT</vt:lpstr>
      <vt:lpstr>Wingdings 2</vt:lpstr>
      <vt:lpstr>Dividend</vt:lpstr>
      <vt:lpstr>The Reformation in Europe</vt:lpstr>
      <vt:lpstr>Lesson 1: The protestant reformation</vt:lpstr>
      <vt:lpstr>Christian humanism</vt:lpstr>
      <vt:lpstr>Need For Reform</vt:lpstr>
      <vt:lpstr>Martin Luther </vt:lpstr>
      <vt:lpstr>The 95 Theses</vt:lpstr>
      <vt:lpstr>A Break with the church</vt:lpstr>
      <vt:lpstr>The Rise of Lutheranism</vt:lpstr>
      <vt:lpstr>Politics in the German Reformation</vt:lpstr>
      <vt:lpstr>Lesson 2: The Spread of Protestantism</vt:lpstr>
      <vt:lpstr>Protestantism in Switzerland</vt:lpstr>
      <vt:lpstr>Reformation in England</vt:lpstr>
      <vt:lpstr>Anabaptists</vt:lpstr>
      <vt:lpstr>Reformation and Society</vt:lpstr>
      <vt:lpstr>Catholic Reformation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 in Europe</dc:title>
  <dc:creator>Smith, Sarah H.</dc:creator>
  <cp:lastModifiedBy>Smith, Sarah H.</cp:lastModifiedBy>
  <cp:revision>22</cp:revision>
  <dcterms:created xsi:type="dcterms:W3CDTF">2017-05-17T16:41:45Z</dcterms:created>
  <dcterms:modified xsi:type="dcterms:W3CDTF">2017-05-23T18:27:33Z</dcterms:modified>
</cp:coreProperties>
</file>